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83" r:id="rId2"/>
    <p:sldId id="323" r:id="rId3"/>
    <p:sldId id="287" r:id="rId4"/>
    <p:sldId id="307" r:id="rId5"/>
    <p:sldId id="308" r:id="rId6"/>
    <p:sldId id="326" r:id="rId7"/>
    <p:sldId id="327" r:id="rId8"/>
    <p:sldId id="328" r:id="rId9"/>
    <p:sldId id="325" r:id="rId10"/>
    <p:sldId id="300" r:id="rId11"/>
    <p:sldId id="309" r:id="rId12"/>
    <p:sldId id="341" r:id="rId13"/>
    <p:sldId id="340" r:id="rId14"/>
    <p:sldId id="344" r:id="rId15"/>
    <p:sldId id="331" r:id="rId16"/>
    <p:sldId id="333" r:id="rId17"/>
    <p:sldId id="301" r:id="rId18"/>
    <p:sldId id="310" r:id="rId19"/>
    <p:sldId id="342" r:id="rId20"/>
    <p:sldId id="343" r:id="rId21"/>
    <p:sldId id="334" r:id="rId22"/>
    <p:sldId id="338" r:id="rId23"/>
    <p:sldId id="335" r:id="rId24"/>
    <p:sldId id="302" r:id="rId25"/>
    <p:sldId id="347" r:id="rId26"/>
    <p:sldId id="346" r:id="rId27"/>
    <p:sldId id="339" r:id="rId28"/>
    <p:sldId id="336" r:id="rId29"/>
    <p:sldId id="318" r:id="rId30"/>
    <p:sldId id="306" r:id="rId31"/>
  </p:sldIdLst>
  <p:sldSz cx="9906000" cy="6858000" type="A4"/>
  <p:notesSz cx="6797675" cy="9926638"/>
  <p:defaultTextStyle>
    <a:defPPr>
      <a:defRPr lang="de-DE"/>
    </a:defPPr>
    <a:lvl1pPr marL="0" algn="l" defTabSz="269382" rtl="0" eaLnBrk="1" latinLnBrk="0" hangingPunct="1">
      <a:defRPr sz="1100" kern="1200">
        <a:solidFill>
          <a:schemeClr val="tx1"/>
        </a:solidFill>
        <a:latin typeface="+mn-lt"/>
        <a:ea typeface="+mn-ea"/>
        <a:cs typeface="+mn-cs"/>
      </a:defRPr>
    </a:lvl1pPr>
    <a:lvl2pPr marL="269382" algn="l" defTabSz="269382" rtl="0" eaLnBrk="1" latinLnBrk="0" hangingPunct="1">
      <a:defRPr sz="1100" kern="1200">
        <a:solidFill>
          <a:schemeClr val="tx1"/>
        </a:solidFill>
        <a:latin typeface="+mn-lt"/>
        <a:ea typeface="+mn-ea"/>
        <a:cs typeface="+mn-cs"/>
      </a:defRPr>
    </a:lvl2pPr>
    <a:lvl3pPr marL="538764" algn="l" defTabSz="269382" rtl="0" eaLnBrk="1" latinLnBrk="0" hangingPunct="1">
      <a:defRPr sz="1100" kern="1200">
        <a:solidFill>
          <a:schemeClr val="tx1"/>
        </a:solidFill>
        <a:latin typeface="+mn-lt"/>
        <a:ea typeface="+mn-ea"/>
        <a:cs typeface="+mn-cs"/>
      </a:defRPr>
    </a:lvl3pPr>
    <a:lvl4pPr marL="808147" algn="l" defTabSz="269382" rtl="0" eaLnBrk="1" latinLnBrk="0" hangingPunct="1">
      <a:defRPr sz="1100" kern="1200">
        <a:solidFill>
          <a:schemeClr val="tx1"/>
        </a:solidFill>
        <a:latin typeface="+mn-lt"/>
        <a:ea typeface="+mn-ea"/>
        <a:cs typeface="+mn-cs"/>
      </a:defRPr>
    </a:lvl4pPr>
    <a:lvl5pPr marL="1077529" algn="l" defTabSz="269382" rtl="0" eaLnBrk="1" latinLnBrk="0" hangingPunct="1">
      <a:defRPr sz="1100" kern="1200">
        <a:solidFill>
          <a:schemeClr val="tx1"/>
        </a:solidFill>
        <a:latin typeface="+mn-lt"/>
        <a:ea typeface="+mn-ea"/>
        <a:cs typeface="+mn-cs"/>
      </a:defRPr>
    </a:lvl5pPr>
    <a:lvl6pPr marL="1346911" algn="l" defTabSz="269382" rtl="0" eaLnBrk="1" latinLnBrk="0" hangingPunct="1">
      <a:defRPr sz="1100" kern="1200">
        <a:solidFill>
          <a:schemeClr val="tx1"/>
        </a:solidFill>
        <a:latin typeface="+mn-lt"/>
        <a:ea typeface="+mn-ea"/>
        <a:cs typeface="+mn-cs"/>
      </a:defRPr>
    </a:lvl6pPr>
    <a:lvl7pPr marL="1616293" algn="l" defTabSz="269382" rtl="0" eaLnBrk="1" latinLnBrk="0" hangingPunct="1">
      <a:defRPr sz="1100" kern="1200">
        <a:solidFill>
          <a:schemeClr val="tx1"/>
        </a:solidFill>
        <a:latin typeface="+mn-lt"/>
        <a:ea typeface="+mn-ea"/>
        <a:cs typeface="+mn-cs"/>
      </a:defRPr>
    </a:lvl7pPr>
    <a:lvl8pPr marL="1885676" algn="l" defTabSz="269382" rtl="0" eaLnBrk="1" latinLnBrk="0" hangingPunct="1">
      <a:defRPr sz="1100" kern="1200">
        <a:solidFill>
          <a:schemeClr val="tx1"/>
        </a:solidFill>
        <a:latin typeface="+mn-lt"/>
        <a:ea typeface="+mn-ea"/>
        <a:cs typeface="+mn-cs"/>
      </a:defRPr>
    </a:lvl8pPr>
    <a:lvl9pPr marL="2155058" algn="l" defTabSz="269382" rtl="0" eaLnBrk="1" latinLnBrk="0" hangingPunct="1">
      <a:defRPr sz="1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0" userDrawn="1">
          <p15:clr>
            <a:srgbClr val="A4A3A4"/>
          </p15:clr>
        </p15:guide>
        <p15:guide id="2" pos="375" userDrawn="1">
          <p15:clr>
            <a:srgbClr val="A4A3A4"/>
          </p15:clr>
        </p15:guide>
        <p15:guide id="3" pos="2893" userDrawn="1">
          <p15:clr>
            <a:srgbClr val="A4A3A4"/>
          </p15:clr>
        </p15:guide>
        <p15:guide id="4" orient="horz" pos="302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1D1"/>
    <a:srgbClr val="796853"/>
    <a:srgbClr val="C3A580"/>
    <a:srgbClr val="B19675"/>
    <a:srgbClr val="D7B48C"/>
    <a:srgbClr val="A2D0A8"/>
    <a:srgbClr val="00A3B9"/>
    <a:srgbClr val="83C08B"/>
    <a:srgbClr val="E7D2BA"/>
    <a:srgbClr val="D5D2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394" autoAdjust="0"/>
  </p:normalViewPr>
  <p:slideViewPr>
    <p:cSldViewPr>
      <p:cViewPr varScale="1">
        <p:scale>
          <a:sx n="125" d="100"/>
          <a:sy n="125" d="100"/>
        </p:scale>
        <p:origin x="1265" y="43"/>
      </p:cViewPr>
      <p:guideLst>
        <p:guide orient="horz" pos="950"/>
        <p:guide pos="375"/>
        <p:guide pos="2893"/>
        <p:guide orient="horz" pos="3022"/>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63" d="100"/>
          <a:sy n="63" d="100"/>
        </p:scale>
        <p:origin x="243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1"/>
            <a:ext cx="2945438" cy="497625"/>
          </a:xfrm>
          <a:prstGeom prst="rect">
            <a:avLst/>
          </a:prstGeom>
        </p:spPr>
        <p:txBody>
          <a:bodyPr vert="horz" lIns="53758" tIns="26879" rIns="53758" bIns="26879" rtlCol="0"/>
          <a:lstStyle>
            <a:lvl1pPr algn="l">
              <a:defRPr sz="700"/>
            </a:lvl1pPr>
          </a:lstStyle>
          <a:p>
            <a:endParaRPr lang="de-DE"/>
          </a:p>
        </p:txBody>
      </p:sp>
      <p:sp>
        <p:nvSpPr>
          <p:cNvPr id="3" name="Datumsplatzhalter 2"/>
          <p:cNvSpPr>
            <a:spLocks noGrp="1"/>
          </p:cNvSpPr>
          <p:nvPr>
            <p:ph type="dt" sz="quarter" idx="1"/>
          </p:nvPr>
        </p:nvSpPr>
        <p:spPr>
          <a:xfrm>
            <a:off x="3850247" y="11"/>
            <a:ext cx="2946102" cy="497625"/>
          </a:xfrm>
          <a:prstGeom prst="rect">
            <a:avLst/>
          </a:prstGeom>
        </p:spPr>
        <p:txBody>
          <a:bodyPr vert="horz" lIns="53758" tIns="26879" rIns="53758" bIns="26879" rtlCol="0"/>
          <a:lstStyle>
            <a:lvl1pPr algn="r">
              <a:defRPr sz="700"/>
            </a:lvl1pPr>
          </a:lstStyle>
          <a:p>
            <a:fld id="{1E53A0BA-7052-4C75-8ABF-DE273BDB11E9}" type="datetimeFigureOut">
              <a:rPr lang="de-DE" smtClean="0"/>
              <a:t>29.03.2022</a:t>
            </a:fld>
            <a:endParaRPr lang="de-DE"/>
          </a:p>
        </p:txBody>
      </p:sp>
      <p:sp>
        <p:nvSpPr>
          <p:cNvPr id="4" name="Fußzeilenplatzhalter 3"/>
          <p:cNvSpPr>
            <a:spLocks noGrp="1"/>
          </p:cNvSpPr>
          <p:nvPr>
            <p:ph type="ftr" sz="quarter" idx="2"/>
          </p:nvPr>
        </p:nvSpPr>
        <p:spPr>
          <a:xfrm>
            <a:off x="0" y="9429021"/>
            <a:ext cx="2945438" cy="497625"/>
          </a:xfrm>
          <a:prstGeom prst="rect">
            <a:avLst/>
          </a:prstGeom>
        </p:spPr>
        <p:txBody>
          <a:bodyPr vert="horz" lIns="53758" tIns="26879" rIns="53758" bIns="26879" rtlCol="0" anchor="b"/>
          <a:lstStyle>
            <a:lvl1pPr algn="l">
              <a:defRPr sz="700"/>
            </a:lvl1pPr>
          </a:lstStyle>
          <a:p>
            <a:endParaRPr lang="de-DE"/>
          </a:p>
        </p:txBody>
      </p:sp>
      <p:sp>
        <p:nvSpPr>
          <p:cNvPr id="5" name="Foliennummernplatzhalter 4"/>
          <p:cNvSpPr>
            <a:spLocks noGrp="1"/>
          </p:cNvSpPr>
          <p:nvPr>
            <p:ph type="sldNum" sz="quarter" idx="3"/>
          </p:nvPr>
        </p:nvSpPr>
        <p:spPr>
          <a:xfrm>
            <a:off x="3850247" y="9429021"/>
            <a:ext cx="2946102" cy="497625"/>
          </a:xfrm>
          <a:prstGeom prst="rect">
            <a:avLst/>
          </a:prstGeom>
        </p:spPr>
        <p:txBody>
          <a:bodyPr vert="horz" lIns="53758" tIns="26879" rIns="53758" bIns="26879" rtlCol="0" anchor="b"/>
          <a:lstStyle>
            <a:lvl1pPr algn="r">
              <a:defRPr sz="700"/>
            </a:lvl1pPr>
          </a:lstStyle>
          <a:p>
            <a:fld id="{7BC94218-2D14-4A76-9EBA-265ECAF564E3}" type="slidenum">
              <a:rPr lang="de-DE" smtClean="0"/>
              <a:t>‹Nr.›</a:t>
            </a:fld>
            <a:endParaRPr lang="de-DE"/>
          </a:p>
        </p:txBody>
      </p:sp>
    </p:spTree>
    <p:extLst>
      <p:ext uri="{BB962C8B-B14F-4D97-AF65-F5344CB8AC3E}">
        <p14:creationId xmlns:p14="http://schemas.microsoft.com/office/powerpoint/2010/main" val="1712802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438" cy="496332"/>
          </a:xfrm>
          <a:prstGeom prst="rect">
            <a:avLst/>
          </a:prstGeom>
        </p:spPr>
        <p:txBody>
          <a:bodyPr vert="horz" lIns="53758" tIns="26879" rIns="53758" bIns="26879" rtlCol="0"/>
          <a:lstStyle>
            <a:lvl1pPr algn="l">
              <a:defRPr sz="700"/>
            </a:lvl1pPr>
          </a:lstStyle>
          <a:p>
            <a:endParaRPr lang="de-DE"/>
          </a:p>
        </p:txBody>
      </p:sp>
      <p:sp>
        <p:nvSpPr>
          <p:cNvPr id="3" name="Datumsplatzhalter 2"/>
          <p:cNvSpPr>
            <a:spLocks noGrp="1"/>
          </p:cNvSpPr>
          <p:nvPr>
            <p:ph type="dt" idx="1"/>
          </p:nvPr>
        </p:nvSpPr>
        <p:spPr>
          <a:xfrm>
            <a:off x="3850247" y="0"/>
            <a:ext cx="2946102" cy="496332"/>
          </a:xfrm>
          <a:prstGeom prst="rect">
            <a:avLst/>
          </a:prstGeom>
        </p:spPr>
        <p:txBody>
          <a:bodyPr vert="horz" lIns="53758" tIns="26879" rIns="53758" bIns="26879" rtlCol="0"/>
          <a:lstStyle>
            <a:lvl1pPr algn="r">
              <a:defRPr sz="700"/>
            </a:lvl1pPr>
          </a:lstStyle>
          <a:p>
            <a:fld id="{C36D56FA-B8A6-2944-B703-7AC7A7489738}" type="datetimeFigureOut">
              <a:rPr lang="de-DE" smtClean="0"/>
              <a:t>29.03.2022</a:t>
            </a:fld>
            <a:endParaRPr lang="de-DE"/>
          </a:p>
        </p:txBody>
      </p:sp>
      <p:sp>
        <p:nvSpPr>
          <p:cNvPr id="4" name="Folienbildplatzhalter 3"/>
          <p:cNvSpPr>
            <a:spLocks noGrp="1" noRot="1" noChangeAspect="1"/>
          </p:cNvSpPr>
          <p:nvPr>
            <p:ph type="sldImg" idx="2"/>
          </p:nvPr>
        </p:nvSpPr>
        <p:spPr>
          <a:xfrm>
            <a:off x="709613" y="742950"/>
            <a:ext cx="5378450" cy="3724275"/>
          </a:xfrm>
          <a:prstGeom prst="rect">
            <a:avLst/>
          </a:prstGeom>
          <a:noFill/>
          <a:ln w="12700">
            <a:solidFill>
              <a:prstClr val="black"/>
            </a:solidFill>
          </a:ln>
        </p:spPr>
        <p:txBody>
          <a:bodyPr vert="horz" lIns="53758" tIns="26879" rIns="53758" bIns="26879"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53758" tIns="26879" rIns="53758" bIns="26879"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429013"/>
            <a:ext cx="2945438" cy="496332"/>
          </a:xfrm>
          <a:prstGeom prst="rect">
            <a:avLst/>
          </a:prstGeom>
        </p:spPr>
        <p:txBody>
          <a:bodyPr vert="horz" lIns="53758" tIns="26879" rIns="53758" bIns="26879" rtlCol="0" anchor="b"/>
          <a:lstStyle>
            <a:lvl1pPr algn="l">
              <a:defRPr sz="700"/>
            </a:lvl1pPr>
          </a:lstStyle>
          <a:p>
            <a:endParaRPr lang="de-DE"/>
          </a:p>
        </p:txBody>
      </p:sp>
      <p:sp>
        <p:nvSpPr>
          <p:cNvPr id="7" name="Foliennummernplatzhalter 6"/>
          <p:cNvSpPr>
            <a:spLocks noGrp="1"/>
          </p:cNvSpPr>
          <p:nvPr>
            <p:ph type="sldNum" sz="quarter" idx="5"/>
          </p:nvPr>
        </p:nvSpPr>
        <p:spPr>
          <a:xfrm>
            <a:off x="3850247" y="9429013"/>
            <a:ext cx="2946102" cy="496332"/>
          </a:xfrm>
          <a:prstGeom prst="rect">
            <a:avLst/>
          </a:prstGeom>
        </p:spPr>
        <p:txBody>
          <a:bodyPr vert="horz" lIns="53758" tIns="26879" rIns="53758" bIns="26879" rtlCol="0" anchor="b"/>
          <a:lstStyle>
            <a:lvl1pPr algn="r">
              <a:defRPr sz="700"/>
            </a:lvl1pPr>
          </a:lstStyle>
          <a:p>
            <a:fld id="{1E2C54F9-33C2-694A-AB51-E942DE0A5D5E}" type="slidenum">
              <a:rPr lang="de-DE" smtClean="0"/>
              <a:t>‹Nr.›</a:t>
            </a:fld>
            <a:endParaRPr lang="de-DE"/>
          </a:p>
        </p:txBody>
      </p:sp>
    </p:spTree>
    <p:extLst>
      <p:ext uri="{BB962C8B-B14F-4D97-AF65-F5344CB8AC3E}">
        <p14:creationId xmlns:p14="http://schemas.microsoft.com/office/powerpoint/2010/main" val="1855498326"/>
      </p:ext>
    </p:extLst>
  </p:cSld>
  <p:clrMap bg1="lt1" tx1="dk1" bg2="lt2" tx2="dk2" accent1="accent1" accent2="accent2" accent3="accent3" accent4="accent4" accent5="accent5" accent6="accent6" hlink="hlink" folHlink="folHlink"/>
  <p:notesStyle>
    <a:lvl1pPr marL="0" algn="l" defTabSz="269382" rtl="0" eaLnBrk="1" latinLnBrk="0" hangingPunct="1">
      <a:defRPr sz="700" kern="1200">
        <a:solidFill>
          <a:schemeClr val="tx1"/>
        </a:solidFill>
        <a:latin typeface="+mn-lt"/>
        <a:ea typeface="+mn-ea"/>
        <a:cs typeface="+mn-cs"/>
      </a:defRPr>
    </a:lvl1pPr>
    <a:lvl2pPr marL="269382" algn="l" defTabSz="269382" rtl="0" eaLnBrk="1" latinLnBrk="0" hangingPunct="1">
      <a:defRPr sz="700" kern="1200">
        <a:solidFill>
          <a:schemeClr val="tx1"/>
        </a:solidFill>
        <a:latin typeface="+mn-lt"/>
        <a:ea typeface="+mn-ea"/>
        <a:cs typeface="+mn-cs"/>
      </a:defRPr>
    </a:lvl2pPr>
    <a:lvl3pPr marL="538764" algn="l" defTabSz="269382" rtl="0" eaLnBrk="1" latinLnBrk="0" hangingPunct="1">
      <a:defRPr sz="700" kern="1200">
        <a:solidFill>
          <a:schemeClr val="tx1"/>
        </a:solidFill>
        <a:latin typeface="+mn-lt"/>
        <a:ea typeface="+mn-ea"/>
        <a:cs typeface="+mn-cs"/>
      </a:defRPr>
    </a:lvl3pPr>
    <a:lvl4pPr marL="808147" algn="l" defTabSz="269382" rtl="0" eaLnBrk="1" latinLnBrk="0" hangingPunct="1">
      <a:defRPr sz="700" kern="1200">
        <a:solidFill>
          <a:schemeClr val="tx1"/>
        </a:solidFill>
        <a:latin typeface="+mn-lt"/>
        <a:ea typeface="+mn-ea"/>
        <a:cs typeface="+mn-cs"/>
      </a:defRPr>
    </a:lvl4pPr>
    <a:lvl5pPr marL="1077529" algn="l" defTabSz="269382" rtl="0" eaLnBrk="1" latinLnBrk="0" hangingPunct="1">
      <a:defRPr sz="700" kern="1200">
        <a:solidFill>
          <a:schemeClr val="tx1"/>
        </a:solidFill>
        <a:latin typeface="+mn-lt"/>
        <a:ea typeface="+mn-ea"/>
        <a:cs typeface="+mn-cs"/>
      </a:defRPr>
    </a:lvl5pPr>
    <a:lvl6pPr marL="1346911" algn="l" defTabSz="269382" rtl="0" eaLnBrk="1" latinLnBrk="0" hangingPunct="1">
      <a:defRPr sz="700" kern="1200">
        <a:solidFill>
          <a:schemeClr val="tx1"/>
        </a:solidFill>
        <a:latin typeface="+mn-lt"/>
        <a:ea typeface="+mn-ea"/>
        <a:cs typeface="+mn-cs"/>
      </a:defRPr>
    </a:lvl6pPr>
    <a:lvl7pPr marL="1616293" algn="l" defTabSz="269382" rtl="0" eaLnBrk="1" latinLnBrk="0" hangingPunct="1">
      <a:defRPr sz="700" kern="1200">
        <a:solidFill>
          <a:schemeClr val="tx1"/>
        </a:solidFill>
        <a:latin typeface="+mn-lt"/>
        <a:ea typeface="+mn-ea"/>
        <a:cs typeface="+mn-cs"/>
      </a:defRPr>
    </a:lvl7pPr>
    <a:lvl8pPr marL="1885676" algn="l" defTabSz="269382" rtl="0" eaLnBrk="1" latinLnBrk="0" hangingPunct="1">
      <a:defRPr sz="700" kern="1200">
        <a:solidFill>
          <a:schemeClr val="tx1"/>
        </a:solidFill>
        <a:latin typeface="+mn-lt"/>
        <a:ea typeface="+mn-ea"/>
        <a:cs typeface="+mn-cs"/>
      </a:defRPr>
    </a:lvl8pPr>
    <a:lvl9pPr marL="2155058" algn="l" defTabSz="269382" rtl="0" eaLnBrk="1" latinLnBrk="0" hangingPunct="1">
      <a:defRPr sz="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4800" y="2704998"/>
            <a:ext cx="6168001" cy="3618560"/>
          </a:xfrm>
          <a:prstGeom prst="rect">
            <a:avLst/>
          </a:prstGeom>
        </p:spPr>
      </p:pic>
      <p:cxnSp>
        <p:nvCxnSpPr>
          <p:cNvPr id="3" name="Gerader Verbinder 2"/>
          <p:cNvCxnSpPr/>
          <p:nvPr userDrawn="1"/>
        </p:nvCxnSpPr>
        <p:spPr>
          <a:xfrm>
            <a:off x="513191" y="1191627"/>
            <a:ext cx="8779583" cy="0"/>
          </a:xfrm>
          <a:prstGeom prst="line">
            <a:avLst/>
          </a:prstGeom>
          <a:ln w="9525">
            <a:solidFill>
              <a:srgbClr val="D8B596"/>
            </a:solidFill>
          </a:ln>
        </p:spPr>
        <p:style>
          <a:lnRef idx="1">
            <a:schemeClr val="accent1"/>
          </a:lnRef>
          <a:fillRef idx="0">
            <a:schemeClr val="accent1"/>
          </a:fillRef>
          <a:effectRef idx="0">
            <a:schemeClr val="accent1"/>
          </a:effectRef>
          <a:fontRef idx="minor">
            <a:schemeClr val="tx1"/>
          </a:fontRef>
        </p:style>
      </p:cxnSp>
      <p:cxnSp>
        <p:nvCxnSpPr>
          <p:cNvPr id="4" name="Gerader Verbinder 3"/>
          <p:cNvCxnSpPr/>
          <p:nvPr userDrawn="1"/>
        </p:nvCxnSpPr>
        <p:spPr>
          <a:xfrm>
            <a:off x="514800" y="6351455"/>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5200" y="442200"/>
            <a:ext cx="897775" cy="286512"/>
          </a:xfrm>
          <a:prstGeom prst="rect">
            <a:avLst/>
          </a:prstGeom>
        </p:spPr>
      </p:pic>
      <p:sp>
        <p:nvSpPr>
          <p:cNvPr id="13" name="Textplatzhalter 13"/>
          <p:cNvSpPr>
            <a:spLocks noGrp="1"/>
          </p:cNvSpPr>
          <p:nvPr>
            <p:ph type="body" sz="quarter" idx="12" hasCustomPrompt="1"/>
          </p:nvPr>
        </p:nvSpPr>
        <p:spPr>
          <a:xfrm>
            <a:off x="513190" y="5029200"/>
            <a:ext cx="3144409" cy="329277"/>
          </a:xfrm>
          <a:prstGeom prst="rect">
            <a:avLst/>
          </a:prstGeom>
        </p:spPr>
        <p:txBody>
          <a:bodyPr lIns="0" tIns="0" rIns="0"/>
          <a:lstStyle>
            <a:lvl1pPr marL="0" marR="0" indent="0" algn="l" defTabSz="539437" rtl="0" eaLnBrk="1" fontAlgn="auto" latinLnBrk="0" hangingPunct="1">
              <a:lnSpc>
                <a:spcPct val="90000"/>
              </a:lnSpc>
              <a:spcBef>
                <a:spcPts val="590"/>
              </a:spcBef>
              <a:spcAft>
                <a:spcPts val="0"/>
              </a:spcAft>
              <a:buClr>
                <a:srgbClr val="D8B596"/>
              </a:buClr>
              <a:buSzTx/>
              <a:buFont typeface="Symbol" panose="05050102010706020507" pitchFamily="18" charset="2"/>
              <a:buNone/>
              <a:tabLst/>
              <a:defRPr sz="1800" b="0" baseline="0">
                <a:latin typeface="+mn-lt"/>
                <a:cs typeface="Calibri Light" panose="020F0302020204030204" pitchFamily="34" charset="0"/>
              </a:defRPr>
            </a:lvl1pPr>
            <a:lvl2pPr marL="269719" indent="0">
              <a:buNone/>
              <a:defRPr/>
            </a:lvl2pPr>
            <a:lvl3pPr marL="539437" indent="0">
              <a:buNone/>
              <a:defRPr/>
            </a:lvl3pPr>
            <a:lvl4pPr marL="809156" indent="0">
              <a:buNone/>
              <a:defRPr/>
            </a:lvl4pPr>
            <a:lvl5pPr marL="1078876" indent="0">
              <a:buNone/>
              <a:defRPr/>
            </a:lvl5pPr>
          </a:lstStyle>
          <a:p>
            <a:pPr lvl="0"/>
            <a:r>
              <a:rPr lang="de-DE" dirty="0"/>
              <a:t>Ort, TT. Monat JJJJ</a:t>
            </a:r>
          </a:p>
          <a:p>
            <a:pPr lvl="0"/>
            <a:endParaRPr lang="de-DE" dirty="0"/>
          </a:p>
        </p:txBody>
      </p:sp>
      <p:pic>
        <p:nvPicPr>
          <p:cNvPr id="14" name="Grafik 13"/>
          <p:cNvPicPr>
            <a:picLocks noChangeAspect="1"/>
          </p:cNvPicPr>
          <p:nvPr userDrawn="1"/>
        </p:nvPicPr>
        <p:blipFill>
          <a:blip r:embed="rId4"/>
          <a:stretch>
            <a:fillRect/>
          </a:stretch>
        </p:blipFill>
        <p:spPr>
          <a:xfrm>
            <a:off x="514800" y="442200"/>
            <a:ext cx="2541600" cy="338497"/>
          </a:xfrm>
          <a:prstGeom prst="rect">
            <a:avLst/>
          </a:prstGeom>
        </p:spPr>
      </p:pic>
      <p:cxnSp>
        <p:nvCxnSpPr>
          <p:cNvPr id="16" name="Gerader Verbinder 15"/>
          <p:cNvCxnSpPr/>
          <p:nvPr userDrawn="1"/>
        </p:nvCxnSpPr>
        <p:spPr>
          <a:xfrm>
            <a:off x="514800" y="1191627"/>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platzhalter 12"/>
          <p:cNvSpPr>
            <a:spLocks noGrp="1"/>
          </p:cNvSpPr>
          <p:nvPr>
            <p:ph type="body" sz="quarter" idx="17" hasCustomPrompt="1"/>
          </p:nvPr>
        </p:nvSpPr>
        <p:spPr>
          <a:xfrm>
            <a:off x="532800" y="1676400"/>
            <a:ext cx="7315200" cy="914400"/>
          </a:xfrm>
          <a:prstGeom prst="rect">
            <a:avLst/>
          </a:prstGeom>
        </p:spPr>
        <p:txBody>
          <a:bodyPr lIns="0" tIns="0" rIns="0"/>
          <a:lstStyle>
            <a:lvl1pPr>
              <a:defRPr sz="4800" b="0">
                <a:latin typeface="+mj-lt"/>
                <a:cs typeface="Calibri Light" panose="020F0302020204030204" pitchFamily="34" charset="0"/>
              </a:defRPr>
            </a:lvl1pPr>
          </a:lstStyle>
          <a:p>
            <a:pPr lvl="0"/>
            <a:r>
              <a:rPr lang="de-DE" dirty="0"/>
              <a:t>Titel der Präsentation</a:t>
            </a:r>
          </a:p>
        </p:txBody>
      </p:sp>
      <p:sp>
        <p:nvSpPr>
          <p:cNvPr id="18" name="Textplatzhalter 12"/>
          <p:cNvSpPr>
            <a:spLocks noGrp="1"/>
          </p:cNvSpPr>
          <p:nvPr>
            <p:ph type="body" sz="quarter" idx="14" hasCustomPrompt="1"/>
          </p:nvPr>
        </p:nvSpPr>
        <p:spPr>
          <a:xfrm>
            <a:off x="532800" y="2611116"/>
            <a:ext cx="7315200" cy="914400"/>
          </a:xfrm>
          <a:prstGeom prst="rect">
            <a:avLst/>
          </a:prstGeom>
        </p:spPr>
        <p:txBody>
          <a:bodyPr lIns="0" tIns="0" rIns="0"/>
          <a:lstStyle>
            <a:lvl1pPr>
              <a:defRPr sz="3600">
                <a:solidFill>
                  <a:schemeClr val="tx2"/>
                </a:solidFill>
                <a:latin typeface="+mj-lt"/>
                <a:cs typeface="Calibri Light" panose="020F0302020204030204" pitchFamily="34" charset="0"/>
              </a:defRPr>
            </a:lvl1pPr>
          </a:lstStyle>
          <a:p>
            <a:pPr lvl="0"/>
            <a:r>
              <a:rPr lang="de-DE" dirty="0"/>
              <a:t>Untertitel der Präsentation</a:t>
            </a:r>
          </a:p>
        </p:txBody>
      </p:sp>
      <p:sp>
        <p:nvSpPr>
          <p:cNvPr id="8" name="Content Placeholder 15"/>
          <p:cNvSpPr>
            <a:spLocks noGrp="1"/>
          </p:cNvSpPr>
          <p:nvPr>
            <p:ph sz="quarter" idx="13" hasCustomPrompt="1"/>
          </p:nvPr>
        </p:nvSpPr>
        <p:spPr>
          <a:xfrm>
            <a:off x="6249144" y="4653136"/>
            <a:ext cx="2971347" cy="843689"/>
          </a:xfrm>
          <a:prstGeom prst="rect">
            <a:avLst/>
          </a:prstGeom>
        </p:spPr>
        <p:txBody>
          <a:bodyPr>
            <a:normAutofit/>
          </a:bodyPr>
          <a:lstStyle>
            <a:lvl1pPr marL="0" indent="0">
              <a:buNone/>
              <a:defRPr sz="786">
                <a:latin typeface="+mn-lt"/>
                <a:cs typeface="Calibri Light" panose="020F0302020204030204" pitchFamily="34" charset="0"/>
              </a:defRPr>
            </a:lvl1pPr>
          </a:lstStyle>
          <a:p>
            <a:pPr lvl="0"/>
            <a:r>
              <a:rPr lang="de-DE" noProof="0" dirty="0"/>
              <a:t>Insert Kundenlogo</a:t>
            </a:r>
          </a:p>
        </p:txBody>
      </p:sp>
    </p:spTree>
    <p:extLst>
      <p:ext uri="{BB962C8B-B14F-4D97-AF65-F5344CB8AC3E}">
        <p14:creationId xmlns:p14="http://schemas.microsoft.com/office/powerpoint/2010/main" val="30874695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afik links 2/3, Text rechts 1/3">
    <p:spTree>
      <p:nvGrpSpPr>
        <p:cNvPr id="1" name=""/>
        <p:cNvGrpSpPr/>
        <p:nvPr/>
      </p:nvGrpSpPr>
      <p:grpSpPr>
        <a:xfrm>
          <a:off x="0" y="0"/>
          <a:ext cx="0" cy="0"/>
          <a:chOff x="0" y="0"/>
          <a:chExt cx="0" cy="0"/>
        </a:xfrm>
      </p:grpSpPr>
      <p:cxnSp>
        <p:nvCxnSpPr>
          <p:cNvPr id="15" name="Gerader Verbinder 14"/>
          <p:cNvCxnSpPr/>
          <p:nvPr userDrawn="1"/>
        </p:nvCxnSpPr>
        <p:spPr>
          <a:xfrm>
            <a:off x="514800" y="6351455"/>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a:xfrm>
            <a:off x="514800" y="1191627"/>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4800" y="6456252"/>
            <a:ext cx="864524" cy="124968"/>
          </a:xfrm>
          <a:prstGeom prst="rect">
            <a:avLst/>
          </a:prstGeom>
        </p:spPr>
      </p:pic>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997" y="442200"/>
            <a:ext cx="897775" cy="286512"/>
          </a:xfrm>
          <a:prstGeom prst="rect">
            <a:avLst/>
          </a:prstGeom>
        </p:spPr>
      </p:pic>
      <p:sp>
        <p:nvSpPr>
          <p:cNvPr id="24" name="Inhaltsplatzhalter 2"/>
          <p:cNvSpPr>
            <a:spLocks noGrp="1"/>
          </p:cNvSpPr>
          <p:nvPr>
            <p:ph sz="quarter" idx="23" hasCustomPrompt="1"/>
          </p:nvPr>
        </p:nvSpPr>
        <p:spPr>
          <a:xfrm>
            <a:off x="532800" y="1295999"/>
            <a:ext cx="4966424" cy="4780800"/>
          </a:xfrm>
          <a:prstGeom prst="rect">
            <a:avLst/>
          </a:prstGeom>
        </p:spPr>
        <p:txBody>
          <a:bodyPr tIns="0"/>
          <a:lstStyle>
            <a:lvl1pPr>
              <a:defRPr baseline="0">
                <a:latin typeface="+mn-lt"/>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de-DE" dirty="0"/>
              <a:t>Hier können Bilder, Tabellen, Grafiken, … eingefügt werden</a:t>
            </a:r>
            <a:endParaRPr lang="de-AT" dirty="0"/>
          </a:p>
        </p:txBody>
      </p:sp>
      <p:sp>
        <p:nvSpPr>
          <p:cNvPr id="29" name="Titel 4"/>
          <p:cNvSpPr>
            <a:spLocks noGrp="1"/>
          </p:cNvSpPr>
          <p:nvPr>
            <p:ph type="title" hasCustomPrompt="1"/>
          </p:nvPr>
        </p:nvSpPr>
        <p:spPr>
          <a:xfrm>
            <a:off x="532800" y="261888"/>
            <a:ext cx="7778684" cy="500112"/>
          </a:xfrm>
          <a:prstGeom prst="rect">
            <a:avLst/>
          </a:prstGeom>
        </p:spPr>
        <p:txBody>
          <a:bodyPr lIns="0" tIns="0" rIns="0"/>
          <a:lstStyle>
            <a:lvl1pPr algn="l">
              <a:defRPr sz="2800" b="0" baseline="0">
                <a:solidFill>
                  <a:srgbClr val="000000"/>
                </a:solidFill>
                <a:latin typeface="+mn-lt"/>
                <a:cs typeface="Calibri Light" panose="020F0302020204030204" pitchFamily="34" charset="0"/>
              </a:defRPr>
            </a:lvl1pPr>
          </a:lstStyle>
          <a:p>
            <a:r>
              <a:rPr lang="de-DE" dirty="0"/>
              <a:t>Übersicht-Titel durch Klicken bearbeiten</a:t>
            </a:r>
          </a:p>
        </p:txBody>
      </p:sp>
      <p:sp>
        <p:nvSpPr>
          <p:cNvPr id="30" name="Inhaltsplatzhalter 6"/>
          <p:cNvSpPr>
            <a:spLocks noGrp="1"/>
          </p:cNvSpPr>
          <p:nvPr>
            <p:ph sz="quarter" idx="20" hasCustomPrompt="1"/>
          </p:nvPr>
        </p:nvSpPr>
        <p:spPr>
          <a:xfrm>
            <a:off x="532800" y="762000"/>
            <a:ext cx="7778684" cy="428604"/>
          </a:xfrm>
          <a:prstGeom prst="rect">
            <a:avLst/>
          </a:prstGeom>
        </p:spPr>
        <p:txBody>
          <a:bodyPr lIns="0" tIns="0" anchor="t"/>
          <a:lstStyle>
            <a:lvl1pPr marL="0" marR="0" indent="0" algn="l" defTabSz="914400" eaLnBrk="1" fontAlgn="auto" latinLnBrk="0" hangingPunct="1">
              <a:lnSpc>
                <a:spcPct val="100000"/>
              </a:lnSpc>
              <a:spcBef>
                <a:spcPts val="0"/>
              </a:spcBef>
              <a:spcAft>
                <a:spcPts val="0"/>
              </a:spcAft>
              <a:buClrTx/>
              <a:buSzTx/>
              <a:buFontTx/>
              <a:buNone/>
              <a:tabLst/>
              <a:defRPr sz="2400" b="0" baseline="0">
                <a:solidFill>
                  <a:schemeClr val="tx2"/>
                </a:solidFill>
                <a:latin typeface="+mn-lt"/>
                <a:cs typeface="Calibri Light" panose="020F0302020204030204" pitchFamily="34" charset="0"/>
              </a:defRPr>
            </a:lvl1pPr>
            <a:lvl2pPr>
              <a:defRPr>
                <a:solidFill>
                  <a:srgbClr val="6F6F6F"/>
                </a:solidFill>
              </a:defRPr>
            </a:lvl2pPr>
            <a:lvl3pPr>
              <a:defRPr>
                <a:solidFill>
                  <a:srgbClr val="6F6F6F"/>
                </a:solidFill>
              </a:defRPr>
            </a:lvl3pPr>
            <a:lvl4pPr>
              <a:defRPr>
                <a:solidFill>
                  <a:srgbClr val="6F6F6F"/>
                </a:solidFill>
              </a:defRPr>
            </a:lvl4pPr>
            <a:lvl5pPr>
              <a:defRPr>
                <a:solidFill>
                  <a:srgbClr val="6F6F6F"/>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lang="de-DE" dirty="0"/>
              <a:t>Titel durch Klicken bearbeiten</a:t>
            </a:r>
          </a:p>
        </p:txBody>
      </p:sp>
      <p:sp>
        <p:nvSpPr>
          <p:cNvPr id="22" name="Textplatzhalter 2"/>
          <p:cNvSpPr>
            <a:spLocks noGrp="1"/>
          </p:cNvSpPr>
          <p:nvPr>
            <p:ph type="body" sz="quarter" idx="22" hasCustomPrompt="1"/>
          </p:nvPr>
        </p:nvSpPr>
        <p:spPr>
          <a:xfrm>
            <a:off x="5696399" y="6084000"/>
            <a:ext cx="3579190" cy="180000"/>
          </a:xfrm>
          <a:prstGeom prst="rect">
            <a:avLst/>
          </a:prstGeom>
        </p:spPr>
        <p:txBody>
          <a:bodyPr lIns="0" tIns="36000" rIns="0" bIns="36000"/>
          <a:lstStyle>
            <a:lvl1pPr algn="r">
              <a:defRPr sz="900">
                <a:latin typeface="+mn-lt"/>
                <a:cs typeface="Calibri Light" panose="020F0302020204030204" pitchFamily="34" charset="0"/>
              </a:defRPr>
            </a:lvl1pPr>
            <a:lvl2pPr>
              <a:defRPr sz="629">
                <a:latin typeface="Calibri Light" panose="020F0302020204030204" pitchFamily="34" charset="0"/>
                <a:cs typeface="Calibri Light" panose="020F0302020204030204" pitchFamily="34" charset="0"/>
              </a:defRPr>
            </a:lvl2pPr>
            <a:lvl3pPr>
              <a:defRPr sz="629">
                <a:latin typeface="Calibri Light" panose="020F0302020204030204" pitchFamily="34" charset="0"/>
                <a:cs typeface="Calibri Light" panose="020F0302020204030204" pitchFamily="34" charset="0"/>
              </a:defRPr>
            </a:lvl3pPr>
            <a:lvl4pPr>
              <a:defRPr sz="629">
                <a:latin typeface="Calibri Light" panose="020F0302020204030204" pitchFamily="34" charset="0"/>
                <a:cs typeface="Calibri Light" panose="020F0302020204030204" pitchFamily="34" charset="0"/>
              </a:defRPr>
            </a:lvl4pPr>
            <a:lvl5pPr>
              <a:defRPr sz="629">
                <a:latin typeface="Calibri Light" panose="020F0302020204030204" pitchFamily="34" charset="0"/>
                <a:cs typeface="Calibri Light" panose="020F0302020204030204" pitchFamily="34" charset="0"/>
              </a:defRPr>
            </a:lvl5pPr>
          </a:lstStyle>
          <a:p>
            <a:pPr lvl="0"/>
            <a:r>
              <a:rPr lang="de-DE" dirty="0"/>
              <a:t>Quelle: Unternehmensinformation, S&amp;P Capital IQ, Eigene Analysen</a:t>
            </a:r>
            <a:endParaRPr lang="de-AT" dirty="0"/>
          </a:p>
        </p:txBody>
      </p:sp>
      <p:sp>
        <p:nvSpPr>
          <p:cNvPr id="23" name="Textplatzhalter 2"/>
          <p:cNvSpPr>
            <a:spLocks noGrp="1"/>
          </p:cNvSpPr>
          <p:nvPr>
            <p:ph type="body" sz="quarter" idx="16" hasCustomPrompt="1"/>
          </p:nvPr>
        </p:nvSpPr>
        <p:spPr>
          <a:xfrm>
            <a:off x="539750" y="6084000"/>
            <a:ext cx="4966424" cy="181024"/>
          </a:xfrm>
          <a:prstGeom prst="rect">
            <a:avLst/>
          </a:prstGeom>
        </p:spPr>
        <p:txBody>
          <a:bodyPr lIns="0" tIns="36000" rIns="0" bIns="36000"/>
          <a:lstStyle>
            <a:lvl1pPr algn="r">
              <a:defRPr sz="900">
                <a:latin typeface="+mn-lt"/>
                <a:cs typeface="Calibri Light" panose="020F0302020204030204" pitchFamily="34" charset="0"/>
              </a:defRPr>
            </a:lvl1pPr>
            <a:lvl2pPr>
              <a:defRPr sz="629">
                <a:latin typeface="Calibri Light" panose="020F0302020204030204" pitchFamily="34" charset="0"/>
                <a:cs typeface="Calibri Light" panose="020F0302020204030204" pitchFamily="34" charset="0"/>
              </a:defRPr>
            </a:lvl2pPr>
            <a:lvl3pPr>
              <a:defRPr sz="629">
                <a:latin typeface="Calibri Light" panose="020F0302020204030204" pitchFamily="34" charset="0"/>
                <a:cs typeface="Calibri Light" panose="020F0302020204030204" pitchFamily="34" charset="0"/>
              </a:defRPr>
            </a:lvl3pPr>
            <a:lvl4pPr>
              <a:defRPr sz="629">
                <a:latin typeface="Calibri Light" panose="020F0302020204030204" pitchFamily="34" charset="0"/>
                <a:cs typeface="Calibri Light" panose="020F0302020204030204" pitchFamily="34" charset="0"/>
              </a:defRPr>
            </a:lvl4pPr>
            <a:lvl5pPr>
              <a:defRPr sz="629">
                <a:latin typeface="Calibri Light" panose="020F0302020204030204" pitchFamily="34" charset="0"/>
                <a:cs typeface="Calibri Light" panose="020F0302020204030204" pitchFamily="34" charset="0"/>
              </a:defRPr>
            </a:lvl5pPr>
          </a:lstStyle>
          <a:p>
            <a:pPr lvl="0"/>
            <a:r>
              <a:rPr lang="de-DE" dirty="0"/>
              <a:t>Quelle: Unternehmensinformation, S&amp;P Capital IQ, Eigene Analysen</a:t>
            </a:r>
            <a:endParaRPr lang="de-AT" dirty="0"/>
          </a:p>
        </p:txBody>
      </p:sp>
      <p:sp>
        <p:nvSpPr>
          <p:cNvPr id="18" name="Textplatzhalter 3"/>
          <p:cNvSpPr>
            <a:spLocks noGrp="1"/>
          </p:cNvSpPr>
          <p:nvPr>
            <p:ph type="body" sz="quarter" idx="10" hasCustomPrompt="1"/>
          </p:nvPr>
        </p:nvSpPr>
        <p:spPr>
          <a:xfrm>
            <a:off x="5696399" y="1295999"/>
            <a:ext cx="3578940" cy="4780800"/>
          </a:xfrm>
          <a:prstGeom prst="rect">
            <a:avLst/>
          </a:prstGeom>
        </p:spPr>
        <p:txBody>
          <a:bodyPr lIns="0" tIns="0" rIns="0"/>
          <a:lstStyle>
            <a:lvl1pPr marL="0">
              <a:buClrTx/>
              <a:defRPr lang="de-DE" sz="2400" b="1" baseline="0" dirty="0" smtClean="0">
                <a:solidFill>
                  <a:srgbClr val="000000"/>
                </a:solidFill>
                <a:latin typeface="+mn-lt"/>
                <a:ea typeface="+mn-ea"/>
                <a:cs typeface="Calibri Light" panose="020F0302020204030204" pitchFamily="34" charset="0"/>
              </a:defRPr>
            </a:lvl1pPr>
            <a:lvl2pPr marL="177800" indent="-177800">
              <a:buClrTx/>
              <a:buFont typeface="Wingdings" panose="05000000000000000000" pitchFamily="2" charset="2"/>
              <a:buNone/>
              <a:defRPr lang="de-DE" sz="2400" baseline="0" dirty="0" smtClean="0">
                <a:solidFill>
                  <a:srgbClr val="000000"/>
                </a:solidFill>
                <a:latin typeface="+mn-lt"/>
                <a:ea typeface="+mn-ea"/>
                <a:cs typeface="Calibri Light" panose="020F0302020204030204" pitchFamily="34" charset="0"/>
              </a:defRPr>
            </a:lvl2pPr>
            <a:lvl3pPr marL="271463" indent="-271463">
              <a:buClrTx/>
              <a:buFont typeface="Wingdings" panose="05000000000000000000" pitchFamily="2" charset="2"/>
              <a:buChar char="§"/>
              <a:defRPr sz="2200" baseline="0">
                <a:solidFill>
                  <a:srgbClr val="000000"/>
                </a:solidFill>
                <a:latin typeface="+mn-lt"/>
                <a:cs typeface="Calibri Light" panose="020F0302020204030204" pitchFamily="34" charset="0"/>
              </a:defRPr>
            </a:lvl3pPr>
            <a:lvl4pPr marL="449263" indent="-271463">
              <a:buClrTx/>
              <a:buFont typeface="Symbol" panose="05050102010706020507" pitchFamily="18" charset="2"/>
              <a:buChar char="-"/>
              <a:defRPr lang="de-DE" sz="2000" baseline="0" dirty="0" smtClean="0">
                <a:solidFill>
                  <a:srgbClr val="000000"/>
                </a:solidFill>
                <a:latin typeface="+mn-lt"/>
                <a:ea typeface="+mn-ea"/>
                <a:cs typeface="Calibri Light" panose="020F0302020204030204" pitchFamily="34" charset="0"/>
              </a:defRPr>
            </a:lvl4pPr>
            <a:lvl5pPr marL="627063" indent="-271463">
              <a:buClrTx/>
              <a:buFont typeface="Symbol" panose="05050102010706020507" pitchFamily="18" charset="2"/>
              <a:buChar char="-"/>
              <a:tabLst>
                <a:tab pos="355600" algn="l"/>
                <a:tab pos="719138" algn="l"/>
              </a:tabLst>
              <a:defRPr lang="de-DE" sz="1800" baseline="0" dirty="0" smtClean="0">
                <a:solidFill>
                  <a:srgbClr val="000000"/>
                </a:solidFill>
                <a:latin typeface="+mn-lt"/>
                <a:ea typeface="+mn-ea"/>
                <a:cs typeface="Calibri Light" panose="020F0302020204030204" pitchFamily="34" charset="0"/>
              </a:defRPr>
            </a:lvl5pPr>
            <a:lvl6pPr marL="804863" indent="-263525">
              <a:buClrTx/>
              <a:buFont typeface="Symbol" panose="05050102010706020507" pitchFamily="18" charset="2"/>
              <a:buChar char="-"/>
              <a:defRPr sz="2400" baseline="0">
                <a:latin typeface="+mn-lt"/>
                <a:cs typeface="Calibri Light" panose="020F0302020204030204" pitchFamily="34" charset="0"/>
              </a:defRPr>
            </a:lvl6pPr>
          </a:lstStyle>
          <a:p>
            <a:pPr lvl="0"/>
            <a:r>
              <a:rPr lang="de-DE" dirty="0"/>
              <a:t>Formatvorlagen des Textmasters bearbeiten</a:t>
            </a:r>
          </a:p>
          <a:p>
            <a:pPr lvl="2"/>
            <a:r>
              <a:rPr lang="de-DE" dirty="0"/>
              <a:t>Aufzählungszeichen Erste Ebene</a:t>
            </a:r>
          </a:p>
          <a:p>
            <a:pPr lvl="3"/>
            <a:r>
              <a:rPr lang="de-DE" dirty="0"/>
              <a:t>Aufzählungszeichen Zweite Ebene</a:t>
            </a:r>
          </a:p>
          <a:p>
            <a:pPr lvl="4"/>
            <a:r>
              <a:rPr lang="de-DE" dirty="0"/>
              <a:t>Aufzählungszeichen Dritte Ebene</a:t>
            </a:r>
          </a:p>
        </p:txBody>
      </p:sp>
      <p:sp>
        <p:nvSpPr>
          <p:cNvPr id="21" name="Foliennummernplatzhalter 5"/>
          <p:cNvSpPr>
            <a:spLocks noGrp="1"/>
          </p:cNvSpPr>
          <p:nvPr>
            <p:ph type="sldNum" sz="quarter" idx="12"/>
          </p:nvPr>
        </p:nvSpPr>
        <p:spPr>
          <a:xfrm>
            <a:off x="8755200" y="6403710"/>
            <a:ext cx="462445" cy="298449"/>
          </a:xfrm>
          <a:prstGeom prst="rect">
            <a:avLst/>
          </a:prstGeom>
        </p:spPr>
        <p:txBody>
          <a:bodyPr/>
          <a:lstStyle>
            <a:lvl1pPr algn="r">
              <a:defRPr sz="1100"/>
            </a:lvl1pPr>
          </a:lstStyle>
          <a:p>
            <a:fld id="{94EA9344-C1D6-4830-9264-F36AACD1C02C}" type="slidenum">
              <a:rPr lang="de-AT" smtClean="0"/>
              <a:pPr/>
              <a:t>‹Nr.›</a:t>
            </a:fld>
            <a:endParaRPr lang="de-AT" dirty="0"/>
          </a:p>
        </p:txBody>
      </p:sp>
      <p:sp>
        <p:nvSpPr>
          <p:cNvPr id="25" name="Fußzeilenplatzhalter 4"/>
          <p:cNvSpPr>
            <a:spLocks noGrp="1"/>
          </p:cNvSpPr>
          <p:nvPr>
            <p:ph type="ftr" sz="quarter" idx="11"/>
          </p:nvPr>
        </p:nvSpPr>
        <p:spPr>
          <a:xfrm>
            <a:off x="2001600" y="6403710"/>
            <a:ext cx="5976664" cy="365125"/>
          </a:xfrm>
          <a:prstGeom prst="rect">
            <a:avLst/>
          </a:prstGeom>
        </p:spPr>
        <p:txBody>
          <a:bodyPr/>
          <a:lstStyle>
            <a:lvl1pPr algn="ctr">
              <a:defRPr sz="1800"/>
            </a:lvl1pPr>
          </a:lstStyle>
          <a:p>
            <a:r>
              <a:rPr lang="de-AT" dirty="0"/>
              <a:t>Titel der Präsentation (Calibri, 18, schwarz)</a:t>
            </a:r>
          </a:p>
        </p:txBody>
      </p:sp>
    </p:spTree>
    <p:extLst>
      <p:ext uri="{BB962C8B-B14F-4D97-AF65-F5344CB8AC3E}">
        <p14:creationId xmlns:p14="http://schemas.microsoft.com/office/powerpoint/2010/main" val="2520947668"/>
      </p:ext>
    </p:extLst>
  </p:cSld>
  <p:clrMapOvr>
    <a:masterClrMapping/>
  </p:clrMapOvr>
  <p:extLst>
    <p:ext uri="{DCECCB84-F9BA-43D5-87BE-67443E8EF086}">
      <p15:sldGuideLst xmlns:p15="http://schemas.microsoft.com/office/powerpoint/2012/main">
        <p15:guide id="1" orient="horz" pos="3929" userDrawn="1">
          <p15:clr>
            <a:srgbClr val="FBAE40"/>
          </p15:clr>
        </p15:guide>
        <p15:guide id="2" pos="31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ufzählungen links, Text rechts">
    <p:spTree>
      <p:nvGrpSpPr>
        <p:cNvPr id="1" name=""/>
        <p:cNvGrpSpPr/>
        <p:nvPr/>
      </p:nvGrpSpPr>
      <p:grpSpPr>
        <a:xfrm>
          <a:off x="0" y="0"/>
          <a:ext cx="0" cy="0"/>
          <a:chOff x="0" y="0"/>
          <a:chExt cx="0" cy="0"/>
        </a:xfrm>
      </p:grpSpPr>
      <p:sp>
        <p:nvSpPr>
          <p:cNvPr id="10" name="Textplatzhalter 3"/>
          <p:cNvSpPr>
            <a:spLocks noGrp="1"/>
          </p:cNvSpPr>
          <p:nvPr>
            <p:ph type="body" sz="quarter" idx="10" hasCustomPrompt="1"/>
          </p:nvPr>
        </p:nvSpPr>
        <p:spPr>
          <a:xfrm>
            <a:off x="532800" y="1296000"/>
            <a:ext cx="1288799" cy="4780800"/>
          </a:xfrm>
          <a:prstGeom prst="rect">
            <a:avLst/>
          </a:prstGeom>
        </p:spPr>
        <p:txBody>
          <a:bodyPr lIns="0" tIns="0" rIns="0"/>
          <a:lstStyle>
            <a:lvl1pPr>
              <a:defRPr sz="1400">
                <a:solidFill>
                  <a:srgbClr val="000000"/>
                </a:solidFill>
                <a:latin typeface="+mn-lt"/>
                <a:cs typeface="Calibri Light" panose="020F0302020204030204" pitchFamily="34" charset="0"/>
              </a:defRPr>
            </a:lvl1pPr>
            <a:lvl2pPr marL="500106" indent="-108000">
              <a:buClr>
                <a:srgbClr val="D7B48C"/>
              </a:buClr>
              <a:buFont typeface="Arial" panose="020B0604020202020204" pitchFamily="34" charset="0"/>
              <a:buChar char="_"/>
              <a:defRPr lang="de-DE" sz="1101" dirty="0">
                <a:solidFill>
                  <a:srgbClr val="000000"/>
                </a:solidFill>
                <a:latin typeface="Calibri Light" panose="020F0302020204030204" pitchFamily="34" charset="0"/>
                <a:ea typeface="+mn-ea"/>
                <a:cs typeface="Calibri Light" panose="020F0302020204030204" pitchFamily="34" charset="0"/>
              </a:defRPr>
            </a:lvl2pPr>
            <a:lvl3pPr marL="711997" indent="-108000">
              <a:buClr>
                <a:srgbClr val="D7B48C"/>
              </a:buClr>
              <a:buFont typeface="Arial" panose="020B0604020202020204" pitchFamily="34" charset="0"/>
              <a:buChar char="_"/>
              <a:defRPr lang="de-DE" sz="1101" dirty="0">
                <a:solidFill>
                  <a:srgbClr val="000000"/>
                </a:solidFill>
                <a:latin typeface="Calibri Light" panose="020F0302020204030204" pitchFamily="34" charset="0"/>
                <a:ea typeface="+mn-ea"/>
                <a:cs typeface="Calibri Light" panose="020F0302020204030204" pitchFamily="34" charset="0"/>
              </a:defRPr>
            </a:lvl3pPr>
            <a:lvl4pPr marL="923890" indent="-108000">
              <a:buClr>
                <a:srgbClr val="D7B48C"/>
              </a:buClr>
              <a:buFont typeface="Arial" panose="020B0604020202020204" pitchFamily="34" charset="0"/>
              <a:buChar char="_"/>
              <a:defRPr lang="de-DE" sz="1101" dirty="0">
                <a:solidFill>
                  <a:srgbClr val="000000"/>
                </a:solidFill>
                <a:latin typeface="Calibri Light" panose="020F0302020204030204" pitchFamily="34" charset="0"/>
                <a:ea typeface="+mn-ea"/>
                <a:cs typeface="Calibri Light" panose="020F0302020204030204" pitchFamily="34" charset="0"/>
              </a:defRPr>
            </a:lvl4pPr>
            <a:lvl5pPr marL="1135779" indent="-108000">
              <a:buClr>
                <a:srgbClr val="D7B48C"/>
              </a:buClr>
              <a:buFont typeface="Arial" panose="020B0604020202020204" pitchFamily="34" charset="0"/>
              <a:buChar char="_"/>
              <a:defRPr lang="de-DE" sz="1101" dirty="0">
                <a:solidFill>
                  <a:srgbClr val="000000"/>
                </a:solidFill>
                <a:latin typeface="Calibri Light" panose="020F0302020204030204" pitchFamily="34" charset="0"/>
                <a:ea typeface="+mn-ea"/>
                <a:cs typeface="Calibri Light" panose="020F0302020204030204" pitchFamily="34" charset="0"/>
              </a:defRPr>
            </a:lvl5pPr>
          </a:lstStyle>
          <a:p>
            <a:pPr lvl="0"/>
            <a:r>
              <a:rPr lang="de-DE" dirty="0"/>
              <a:t>Platz für mitlaufende Aufzählungen</a:t>
            </a:r>
          </a:p>
        </p:txBody>
      </p:sp>
      <p:cxnSp>
        <p:nvCxnSpPr>
          <p:cNvPr id="14" name="Gerader Verbinder 13"/>
          <p:cNvCxnSpPr/>
          <p:nvPr userDrawn="1"/>
        </p:nvCxnSpPr>
        <p:spPr>
          <a:xfrm>
            <a:off x="514800" y="6351455"/>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userDrawn="1"/>
        </p:nvCxnSpPr>
        <p:spPr>
          <a:xfrm>
            <a:off x="514800" y="1191627"/>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Grafik 1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14800" y="6456252"/>
            <a:ext cx="864524" cy="124968"/>
          </a:xfrm>
          <a:prstGeom prst="rect">
            <a:avLst/>
          </a:prstGeom>
        </p:spPr>
      </p:pic>
      <p:pic>
        <p:nvPicPr>
          <p:cNvPr id="20" name="Grafik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997" y="442200"/>
            <a:ext cx="897775" cy="286512"/>
          </a:xfrm>
          <a:prstGeom prst="rect">
            <a:avLst/>
          </a:prstGeom>
        </p:spPr>
      </p:pic>
      <p:sp>
        <p:nvSpPr>
          <p:cNvPr id="25" name="Titel 4"/>
          <p:cNvSpPr>
            <a:spLocks noGrp="1"/>
          </p:cNvSpPr>
          <p:nvPr>
            <p:ph type="title" hasCustomPrompt="1"/>
          </p:nvPr>
        </p:nvSpPr>
        <p:spPr>
          <a:xfrm>
            <a:off x="532800" y="261888"/>
            <a:ext cx="7778684" cy="500112"/>
          </a:xfrm>
          <a:prstGeom prst="rect">
            <a:avLst/>
          </a:prstGeom>
        </p:spPr>
        <p:txBody>
          <a:bodyPr lIns="0" tIns="0" rIns="0"/>
          <a:lstStyle>
            <a:lvl1pPr algn="l">
              <a:defRPr sz="2800" b="0" baseline="0">
                <a:solidFill>
                  <a:srgbClr val="000000"/>
                </a:solidFill>
                <a:latin typeface="+mn-lt"/>
                <a:cs typeface="Calibri Light" panose="020F0302020204030204" pitchFamily="34" charset="0"/>
              </a:defRPr>
            </a:lvl1pPr>
          </a:lstStyle>
          <a:p>
            <a:r>
              <a:rPr lang="de-DE" dirty="0"/>
              <a:t>Übersicht-Titel durch Klicken bearbeiten</a:t>
            </a:r>
          </a:p>
        </p:txBody>
      </p:sp>
      <p:sp>
        <p:nvSpPr>
          <p:cNvPr id="26" name="Inhaltsplatzhalter 6"/>
          <p:cNvSpPr>
            <a:spLocks noGrp="1"/>
          </p:cNvSpPr>
          <p:nvPr>
            <p:ph sz="quarter" idx="20" hasCustomPrompt="1"/>
          </p:nvPr>
        </p:nvSpPr>
        <p:spPr>
          <a:xfrm>
            <a:off x="532800" y="762000"/>
            <a:ext cx="7778684" cy="428604"/>
          </a:xfrm>
          <a:prstGeom prst="rect">
            <a:avLst/>
          </a:prstGeom>
        </p:spPr>
        <p:txBody>
          <a:bodyPr lIns="0" tIns="0" anchor="t"/>
          <a:lstStyle>
            <a:lvl1pPr marL="0" marR="0" indent="0" algn="l" defTabSz="914400" eaLnBrk="1" fontAlgn="auto" latinLnBrk="0" hangingPunct="1">
              <a:lnSpc>
                <a:spcPct val="100000"/>
              </a:lnSpc>
              <a:spcBef>
                <a:spcPts val="0"/>
              </a:spcBef>
              <a:spcAft>
                <a:spcPts val="0"/>
              </a:spcAft>
              <a:buClrTx/>
              <a:buSzTx/>
              <a:buFontTx/>
              <a:buNone/>
              <a:tabLst/>
              <a:defRPr sz="2400" b="0" baseline="0">
                <a:solidFill>
                  <a:schemeClr val="tx2"/>
                </a:solidFill>
                <a:latin typeface="+mn-lt"/>
                <a:cs typeface="Calibri Light" panose="020F0302020204030204" pitchFamily="34" charset="0"/>
              </a:defRPr>
            </a:lvl1pPr>
            <a:lvl2pPr>
              <a:defRPr>
                <a:solidFill>
                  <a:srgbClr val="6F6F6F"/>
                </a:solidFill>
              </a:defRPr>
            </a:lvl2pPr>
            <a:lvl3pPr>
              <a:defRPr>
                <a:solidFill>
                  <a:srgbClr val="6F6F6F"/>
                </a:solidFill>
              </a:defRPr>
            </a:lvl3pPr>
            <a:lvl4pPr>
              <a:defRPr>
                <a:solidFill>
                  <a:srgbClr val="6F6F6F"/>
                </a:solidFill>
              </a:defRPr>
            </a:lvl4pPr>
            <a:lvl5pPr>
              <a:defRPr>
                <a:solidFill>
                  <a:srgbClr val="6F6F6F"/>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lang="de-DE" dirty="0"/>
              <a:t>Titel durch Klicken bearbeiten</a:t>
            </a:r>
          </a:p>
        </p:txBody>
      </p:sp>
      <p:sp>
        <p:nvSpPr>
          <p:cNvPr id="21" name="Textplatzhalter 2"/>
          <p:cNvSpPr>
            <a:spLocks noGrp="1"/>
          </p:cNvSpPr>
          <p:nvPr>
            <p:ph type="body" sz="quarter" idx="22" hasCustomPrompt="1"/>
          </p:nvPr>
        </p:nvSpPr>
        <p:spPr>
          <a:xfrm>
            <a:off x="1904753" y="6084000"/>
            <a:ext cx="7370836" cy="157511"/>
          </a:xfrm>
          <a:prstGeom prst="rect">
            <a:avLst/>
          </a:prstGeom>
        </p:spPr>
        <p:txBody>
          <a:bodyPr lIns="0" tIns="36000" rIns="0" bIns="36000"/>
          <a:lstStyle>
            <a:lvl1pPr algn="r">
              <a:defRPr sz="900">
                <a:latin typeface="+mn-lt"/>
                <a:cs typeface="Calibri Light" panose="020F0302020204030204" pitchFamily="34" charset="0"/>
              </a:defRPr>
            </a:lvl1pPr>
            <a:lvl2pPr>
              <a:defRPr sz="629">
                <a:latin typeface="Calibri Light" panose="020F0302020204030204" pitchFamily="34" charset="0"/>
                <a:cs typeface="Calibri Light" panose="020F0302020204030204" pitchFamily="34" charset="0"/>
              </a:defRPr>
            </a:lvl2pPr>
            <a:lvl3pPr>
              <a:defRPr sz="629">
                <a:latin typeface="Calibri Light" panose="020F0302020204030204" pitchFamily="34" charset="0"/>
                <a:cs typeface="Calibri Light" panose="020F0302020204030204" pitchFamily="34" charset="0"/>
              </a:defRPr>
            </a:lvl3pPr>
            <a:lvl4pPr>
              <a:defRPr sz="629">
                <a:latin typeface="Calibri Light" panose="020F0302020204030204" pitchFamily="34" charset="0"/>
                <a:cs typeface="Calibri Light" panose="020F0302020204030204" pitchFamily="34" charset="0"/>
              </a:defRPr>
            </a:lvl4pPr>
            <a:lvl5pPr>
              <a:defRPr sz="629">
                <a:latin typeface="Calibri Light" panose="020F0302020204030204" pitchFamily="34" charset="0"/>
                <a:cs typeface="Calibri Light" panose="020F0302020204030204" pitchFamily="34" charset="0"/>
              </a:defRPr>
            </a:lvl5pPr>
          </a:lstStyle>
          <a:p>
            <a:pPr lvl="0"/>
            <a:r>
              <a:rPr lang="de-DE" dirty="0"/>
              <a:t>Quelle: Unternehmensinformation, S&amp;P Capital IQ, Eigene Analysen</a:t>
            </a:r>
            <a:endParaRPr lang="de-AT" dirty="0"/>
          </a:p>
        </p:txBody>
      </p:sp>
      <p:sp>
        <p:nvSpPr>
          <p:cNvPr id="17" name="Textplatzhalter 3"/>
          <p:cNvSpPr>
            <a:spLocks noGrp="1"/>
          </p:cNvSpPr>
          <p:nvPr>
            <p:ph type="body" sz="quarter" idx="23" hasCustomPrompt="1"/>
          </p:nvPr>
        </p:nvSpPr>
        <p:spPr>
          <a:xfrm>
            <a:off x="1904753" y="1295999"/>
            <a:ext cx="7370586" cy="4780800"/>
          </a:xfrm>
          <a:prstGeom prst="rect">
            <a:avLst/>
          </a:prstGeom>
        </p:spPr>
        <p:txBody>
          <a:bodyPr lIns="0" tIns="0" rIns="0"/>
          <a:lstStyle>
            <a:lvl1pPr marL="0">
              <a:buClrTx/>
              <a:defRPr lang="de-DE" sz="2200" b="1" baseline="0" dirty="0" smtClean="0">
                <a:solidFill>
                  <a:srgbClr val="000000"/>
                </a:solidFill>
                <a:latin typeface="+mn-lt"/>
                <a:ea typeface="+mn-ea"/>
                <a:cs typeface="Calibri Light" panose="020F0302020204030204" pitchFamily="34" charset="0"/>
              </a:defRPr>
            </a:lvl1pPr>
            <a:lvl2pPr marL="177800" indent="-177800">
              <a:buClrTx/>
              <a:buFont typeface="Wingdings" panose="05000000000000000000" pitchFamily="2" charset="2"/>
              <a:buNone/>
              <a:defRPr lang="de-DE" sz="2400" baseline="0" dirty="0" smtClean="0">
                <a:solidFill>
                  <a:srgbClr val="000000"/>
                </a:solidFill>
                <a:latin typeface="+mn-lt"/>
                <a:ea typeface="+mn-ea"/>
                <a:cs typeface="Calibri Light" panose="020F0302020204030204" pitchFamily="34" charset="0"/>
              </a:defRPr>
            </a:lvl2pPr>
            <a:lvl3pPr marL="271463" indent="-271463">
              <a:buClrTx/>
              <a:buFont typeface="Wingdings" panose="05000000000000000000" pitchFamily="2" charset="2"/>
              <a:buChar char="§"/>
              <a:defRPr sz="2200" baseline="0">
                <a:solidFill>
                  <a:srgbClr val="000000"/>
                </a:solidFill>
                <a:latin typeface="+mn-lt"/>
                <a:cs typeface="Calibri Light" panose="020F0302020204030204" pitchFamily="34" charset="0"/>
              </a:defRPr>
            </a:lvl3pPr>
            <a:lvl4pPr marL="534988" indent="-268288">
              <a:buClrTx/>
              <a:buFont typeface="Symbol" panose="05050102010706020507" pitchFamily="18" charset="2"/>
              <a:buChar char="-"/>
              <a:defRPr lang="de-DE" sz="2200" baseline="0" dirty="0" smtClean="0">
                <a:solidFill>
                  <a:srgbClr val="000000"/>
                </a:solidFill>
                <a:latin typeface="+mn-lt"/>
                <a:ea typeface="+mn-ea"/>
                <a:cs typeface="Calibri Light" panose="020F0302020204030204" pitchFamily="34" charset="0"/>
              </a:defRPr>
            </a:lvl4pPr>
            <a:lvl5pPr marL="801688" indent="-266700">
              <a:buClrTx/>
              <a:buFont typeface="Arial" panose="020B0604020202020204" pitchFamily="34" charset="0"/>
              <a:buChar char="•"/>
              <a:tabLst/>
              <a:defRPr lang="de-DE" sz="2200" baseline="0" dirty="0" smtClean="0">
                <a:solidFill>
                  <a:srgbClr val="000000"/>
                </a:solidFill>
                <a:latin typeface="+mn-lt"/>
                <a:ea typeface="+mn-ea"/>
                <a:cs typeface="Calibri Light" panose="020F0302020204030204" pitchFamily="34" charset="0"/>
              </a:defRPr>
            </a:lvl5pPr>
            <a:lvl6pPr marL="804863" indent="-263525">
              <a:buClrTx/>
              <a:buFont typeface="Symbol" panose="05050102010706020507" pitchFamily="18" charset="2"/>
              <a:buChar char="-"/>
              <a:defRPr sz="2400" baseline="0">
                <a:latin typeface="+mn-lt"/>
                <a:cs typeface="Calibri Light" panose="020F0302020204030204" pitchFamily="34" charset="0"/>
              </a:defRPr>
            </a:lvl6pPr>
          </a:lstStyle>
          <a:p>
            <a:pPr lvl="0"/>
            <a:r>
              <a:rPr lang="de-DE" dirty="0"/>
              <a:t>Formatvorlagen des Textmasters bearbeiten</a:t>
            </a:r>
          </a:p>
          <a:p>
            <a:pPr lvl="2"/>
            <a:r>
              <a:rPr lang="de-DE" dirty="0"/>
              <a:t>Aufzählungszeichen Erste Ebene</a:t>
            </a:r>
          </a:p>
          <a:p>
            <a:pPr lvl="3"/>
            <a:r>
              <a:rPr lang="de-DE" dirty="0"/>
              <a:t>Aufzählungszeichen Zweite Ebene</a:t>
            </a:r>
          </a:p>
          <a:p>
            <a:pPr lvl="4"/>
            <a:r>
              <a:rPr lang="de-DE" dirty="0"/>
              <a:t>Aufzählungszeichen Dritte Ebene</a:t>
            </a:r>
          </a:p>
        </p:txBody>
      </p:sp>
      <p:sp>
        <p:nvSpPr>
          <p:cNvPr id="23" name="Foliennummernplatzhalter 5"/>
          <p:cNvSpPr>
            <a:spLocks noGrp="1"/>
          </p:cNvSpPr>
          <p:nvPr>
            <p:ph type="sldNum" sz="quarter" idx="12"/>
          </p:nvPr>
        </p:nvSpPr>
        <p:spPr>
          <a:xfrm>
            <a:off x="8755200" y="6403710"/>
            <a:ext cx="462445" cy="298449"/>
          </a:xfrm>
          <a:prstGeom prst="rect">
            <a:avLst/>
          </a:prstGeom>
        </p:spPr>
        <p:txBody>
          <a:bodyPr/>
          <a:lstStyle>
            <a:lvl1pPr algn="r">
              <a:defRPr sz="1100"/>
            </a:lvl1pPr>
          </a:lstStyle>
          <a:p>
            <a:fld id="{94EA9344-C1D6-4830-9264-F36AACD1C02C}" type="slidenum">
              <a:rPr lang="de-AT" smtClean="0"/>
              <a:pPr/>
              <a:t>‹Nr.›</a:t>
            </a:fld>
            <a:endParaRPr lang="de-AT" dirty="0"/>
          </a:p>
        </p:txBody>
      </p:sp>
      <p:sp>
        <p:nvSpPr>
          <p:cNvPr id="24" name="Fußzeilenplatzhalter 4"/>
          <p:cNvSpPr>
            <a:spLocks noGrp="1"/>
          </p:cNvSpPr>
          <p:nvPr>
            <p:ph type="ftr" sz="quarter" idx="11"/>
          </p:nvPr>
        </p:nvSpPr>
        <p:spPr>
          <a:xfrm>
            <a:off x="2001600" y="6403710"/>
            <a:ext cx="5976664" cy="365125"/>
          </a:xfrm>
          <a:prstGeom prst="rect">
            <a:avLst/>
          </a:prstGeom>
        </p:spPr>
        <p:txBody>
          <a:bodyPr/>
          <a:lstStyle>
            <a:lvl1pPr algn="ctr">
              <a:defRPr sz="1800"/>
            </a:lvl1pPr>
          </a:lstStyle>
          <a:p>
            <a:r>
              <a:rPr lang="de-AT" dirty="0"/>
              <a:t>Titel der Präsentation (Calibri, 18, schwarz)</a:t>
            </a:r>
          </a:p>
        </p:txBody>
      </p:sp>
    </p:spTree>
    <p:extLst>
      <p:ext uri="{BB962C8B-B14F-4D97-AF65-F5344CB8AC3E}">
        <p14:creationId xmlns:p14="http://schemas.microsoft.com/office/powerpoint/2010/main" val="253992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Tabelle quer, Text unten">
    <p:spTree>
      <p:nvGrpSpPr>
        <p:cNvPr id="1" name=""/>
        <p:cNvGrpSpPr/>
        <p:nvPr/>
      </p:nvGrpSpPr>
      <p:grpSpPr>
        <a:xfrm>
          <a:off x="0" y="0"/>
          <a:ext cx="0" cy="0"/>
          <a:chOff x="0" y="0"/>
          <a:chExt cx="0" cy="0"/>
        </a:xfrm>
      </p:grpSpPr>
      <p:cxnSp>
        <p:nvCxnSpPr>
          <p:cNvPr id="16" name="Gerader Verbinder 15"/>
          <p:cNvCxnSpPr/>
          <p:nvPr userDrawn="1"/>
        </p:nvCxnSpPr>
        <p:spPr>
          <a:xfrm>
            <a:off x="513189" y="6351455"/>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userDrawn="1"/>
        </p:nvCxnSpPr>
        <p:spPr>
          <a:xfrm>
            <a:off x="513189" y="1191627"/>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192" y="6456252"/>
            <a:ext cx="864524" cy="124968"/>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5200" y="442200"/>
            <a:ext cx="897775" cy="286512"/>
          </a:xfrm>
          <a:prstGeom prst="rect">
            <a:avLst/>
          </a:prstGeom>
        </p:spPr>
      </p:pic>
      <p:sp>
        <p:nvSpPr>
          <p:cNvPr id="20" name="Inhaltsplatzhalter 2"/>
          <p:cNvSpPr>
            <a:spLocks noGrp="1"/>
          </p:cNvSpPr>
          <p:nvPr>
            <p:ph sz="quarter" idx="23" hasCustomPrompt="1"/>
          </p:nvPr>
        </p:nvSpPr>
        <p:spPr>
          <a:xfrm>
            <a:off x="532800" y="1296000"/>
            <a:ext cx="8759372" cy="2472408"/>
          </a:xfrm>
          <a:prstGeom prst="rect">
            <a:avLst/>
          </a:prstGeom>
        </p:spPr>
        <p:txBody>
          <a:bodyPr tIns="0"/>
          <a:lstStyle>
            <a:lvl1pPr>
              <a:defRPr baseline="0">
                <a:latin typeface="+mn-lt"/>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de-DE" dirty="0"/>
              <a:t>Hier können Bilder, Tabellen, Grafiken, … eingefügt werden</a:t>
            </a:r>
            <a:endParaRPr lang="de-AT" dirty="0"/>
          </a:p>
        </p:txBody>
      </p:sp>
      <p:sp>
        <p:nvSpPr>
          <p:cNvPr id="26" name="Titel 4"/>
          <p:cNvSpPr>
            <a:spLocks noGrp="1"/>
          </p:cNvSpPr>
          <p:nvPr>
            <p:ph type="title" hasCustomPrompt="1"/>
          </p:nvPr>
        </p:nvSpPr>
        <p:spPr>
          <a:xfrm>
            <a:off x="532800" y="261888"/>
            <a:ext cx="7778684" cy="500112"/>
          </a:xfrm>
          <a:prstGeom prst="rect">
            <a:avLst/>
          </a:prstGeom>
        </p:spPr>
        <p:txBody>
          <a:bodyPr lIns="0" tIns="0" rIns="0"/>
          <a:lstStyle>
            <a:lvl1pPr algn="l">
              <a:defRPr sz="2800" b="0" baseline="0">
                <a:solidFill>
                  <a:srgbClr val="000000"/>
                </a:solidFill>
                <a:latin typeface="+mn-lt"/>
                <a:cs typeface="Calibri Light" panose="020F0302020204030204" pitchFamily="34" charset="0"/>
              </a:defRPr>
            </a:lvl1pPr>
          </a:lstStyle>
          <a:p>
            <a:r>
              <a:rPr lang="de-DE" dirty="0"/>
              <a:t>Übersicht-Titel durch Klicken bearbeiten</a:t>
            </a:r>
          </a:p>
        </p:txBody>
      </p:sp>
      <p:sp>
        <p:nvSpPr>
          <p:cNvPr id="27" name="Inhaltsplatzhalter 6"/>
          <p:cNvSpPr>
            <a:spLocks noGrp="1"/>
          </p:cNvSpPr>
          <p:nvPr>
            <p:ph sz="quarter" idx="20" hasCustomPrompt="1"/>
          </p:nvPr>
        </p:nvSpPr>
        <p:spPr>
          <a:xfrm>
            <a:off x="532800" y="762000"/>
            <a:ext cx="7778684" cy="428604"/>
          </a:xfrm>
          <a:prstGeom prst="rect">
            <a:avLst/>
          </a:prstGeom>
        </p:spPr>
        <p:txBody>
          <a:bodyPr lIns="0" tIns="0" anchor="t"/>
          <a:lstStyle>
            <a:lvl1pPr marL="0" marR="0" indent="0" algn="l" defTabSz="914400" eaLnBrk="1" fontAlgn="auto" latinLnBrk="0" hangingPunct="1">
              <a:lnSpc>
                <a:spcPct val="100000"/>
              </a:lnSpc>
              <a:spcBef>
                <a:spcPts val="0"/>
              </a:spcBef>
              <a:spcAft>
                <a:spcPts val="0"/>
              </a:spcAft>
              <a:buClrTx/>
              <a:buSzTx/>
              <a:buFontTx/>
              <a:buNone/>
              <a:tabLst/>
              <a:defRPr sz="2400" b="0" baseline="0">
                <a:solidFill>
                  <a:schemeClr val="tx2"/>
                </a:solidFill>
                <a:latin typeface="+mn-lt"/>
                <a:cs typeface="Calibri Light" panose="020F0302020204030204" pitchFamily="34" charset="0"/>
              </a:defRPr>
            </a:lvl1pPr>
            <a:lvl2pPr>
              <a:defRPr>
                <a:solidFill>
                  <a:srgbClr val="6F6F6F"/>
                </a:solidFill>
              </a:defRPr>
            </a:lvl2pPr>
            <a:lvl3pPr>
              <a:defRPr>
                <a:solidFill>
                  <a:srgbClr val="6F6F6F"/>
                </a:solidFill>
              </a:defRPr>
            </a:lvl3pPr>
            <a:lvl4pPr>
              <a:defRPr>
                <a:solidFill>
                  <a:srgbClr val="6F6F6F"/>
                </a:solidFill>
              </a:defRPr>
            </a:lvl4pPr>
            <a:lvl5pPr>
              <a:defRPr>
                <a:solidFill>
                  <a:srgbClr val="6F6F6F"/>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lang="de-DE" dirty="0"/>
              <a:t>Titel durch Klicken bearbeiten</a:t>
            </a:r>
          </a:p>
        </p:txBody>
      </p:sp>
      <p:sp>
        <p:nvSpPr>
          <p:cNvPr id="15" name="Textplatzhalter 2"/>
          <p:cNvSpPr>
            <a:spLocks noGrp="1"/>
          </p:cNvSpPr>
          <p:nvPr>
            <p:ph type="body" sz="quarter" idx="22" hasCustomPrompt="1"/>
          </p:nvPr>
        </p:nvSpPr>
        <p:spPr>
          <a:xfrm>
            <a:off x="533400" y="6084000"/>
            <a:ext cx="8742189" cy="167077"/>
          </a:xfrm>
          <a:prstGeom prst="rect">
            <a:avLst/>
          </a:prstGeom>
        </p:spPr>
        <p:txBody>
          <a:bodyPr lIns="0" tIns="36000" rIns="0" bIns="36000"/>
          <a:lstStyle>
            <a:lvl1pPr algn="r">
              <a:defRPr sz="900">
                <a:latin typeface="+mn-lt"/>
                <a:cs typeface="Calibri Light" panose="020F0302020204030204" pitchFamily="34" charset="0"/>
              </a:defRPr>
            </a:lvl1pPr>
            <a:lvl2pPr>
              <a:defRPr sz="629">
                <a:latin typeface="Calibri Light" panose="020F0302020204030204" pitchFamily="34" charset="0"/>
                <a:cs typeface="Calibri Light" panose="020F0302020204030204" pitchFamily="34" charset="0"/>
              </a:defRPr>
            </a:lvl2pPr>
            <a:lvl3pPr>
              <a:defRPr sz="629">
                <a:latin typeface="Calibri Light" panose="020F0302020204030204" pitchFamily="34" charset="0"/>
                <a:cs typeface="Calibri Light" panose="020F0302020204030204" pitchFamily="34" charset="0"/>
              </a:defRPr>
            </a:lvl3pPr>
            <a:lvl4pPr>
              <a:defRPr sz="629">
                <a:latin typeface="Calibri Light" panose="020F0302020204030204" pitchFamily="34" charset="0"/>
                <a:cs typeface="Calibri Light" panose="020F0302020204030204" pitchFamily="34" charset="0"/>
              </a:defRPr>
            </a:lvl4pPr>
            <a:lvl5pPr>
              <a:defRPr sz="629">
                <a:latin typeface="Calibri Light" panose="020F0302020204030204" pitchFamily="34" charset="0"/>
                <a:cs typeface="Calibri Light" panose="020F0302020204030204" pitchFamily="34" charset="0"/>
              </a:defRPr>
            </a:lvl5pPr>
          </a:lstStyle>
          <a:p>
            <a:pPr lvl="0"/>
            <a:r>
              <a:rPr lang="de-DE" dirty="0"/>
              <a:t>Quelle: Unternehmensinformation, S&amp;P Capital IQ, Eigene Analysen</a:t>
            </a:r>
            <a:endParaRPr lang="de-AT" dirty="0"/>
          </a:p>
        </p:txBody>
      </p:sp>
      <p:sp>
        <p:nvSpPr>
          <p:cNvPr id="17" name="Textplatzhalter 3"/>
          <p:cNvSpPr>
            <a:spLocks noGrp="1"/>
          </p:cNvSpPr>
          <p:nvPr>
            <p:ph type="body" sz="quarter" idx="10" hasCustomPrompt="1"/>
          </p:nvPr>
        </p:nvSpPr>
        <p:spPr>
          <a:xfrm>
            <a:off x="532800" y="3873204"/>
            <a:ext cx="8741939" cy="2199600"/>
          </a:xfrm>
          <a:prstGeom prst="rect">
            <a:avLst/>
          </a:prstGeom>
        </p:spPr>
        <p:txBody>
          <a:bodyPr lIns="0" tIns="0" rIns="0"/>
          <a:lstStyle>
            <a:lvl1pPr marL="0">
              <a:buClrTx/>
              <a:defRPr lang="de-DE" sz="2200" b="1" baseline="0" dirty="0" smtClean="0">
                <a:solidFill>
                  <a:srgbClr val="000000"/>
                </a:solidFill>
                <a:latin typeface="+mn-lt"/>
                <a:ea typeface="+mn-ea"/>
                <a:cs typeface="Calibri Light" panose="020F0302020204030204" pitchFamily="34" charset="0"/>
              </a:defRPr>
            </a:lvl1pPr>
            <a:lvl2pPr marL="177800" indent="-177800">
              <a:buClrTx/>
              <a:buFont typeface="Wingdings" panose="05000000000000000000" pitchFamily="2" charset="2"/>
              <a:buNone/>
              <a:defRPr lang="de-DE" sz="2400" baseline="0" dirty="0" smtClean="0">
                <a:solidFill>
                  <a:srgbClr val="000000"/>
                </a:solidFill>
                <a:latin typeface="+mn-lt"/>
                <a:ea typeface="+mn-ea"/>
                <a:cs typeface="Calibri Light" panose="020F0302020204030204" pitchFamily="34" charset="0"/>
              </a:defRPr>
            </a:lvl2pPr>
            <a:lvl3pPr marL="271463" indent="-271463">
              <a:buClrTx/>
              <a:buFont typeface="Wingdings" panose="05000000000000000000" pitchFamily="2" charset="2"/>
              <a:buChar char="§"/>
              <a:defRPr sz="2200" baseline="0">
                <a:solidFill>
                  <a:srgbClr val="000000"/>
                </a:solidFill>
                <a:latin typeface="+mn-lt"/>
                <a:cs typeface="Calibri Light" panose="020F0302020204030204" pitchFamily="34" charset="0"/>
              </a:defRPr>
            </a:lvl3pPr>
            <a:lvl4pPr marL="534988" indent="-268288">
              <a:buClrTx/>
              <a:buFont typeface="Symbol" panose="05050102010706020507" pitchFamily="18" charset="2"/>
              <a:buChar char="-"/>
              <a:defRPr lang="de-DE" sz="2200" baseline="0" dirty="0" smtClean="0">
                <a:solidFill>
                  <a:srgbClr val="000000"/>
                </a:solidFill>
                <a:latin typeface="+mn-lt"/>
                <a:ea typeface="+mn-ea"/>
                <a:cs typeface="Calibri Light" panose="020F0302020204030204" pitchFamily="34" charset="0"/>
              </a:defRPr>
            </a:lvl4pPr>
            <a:lvl5pPr marL="801688" indent="-266700">
              <a:buClrTx/>
              <a:buFont typeface="Arial" panose="020B0604020202020204" pitchFamily="34" charset="0"/>
              <a:buChar char="•"/>
              <a:tabLst/>
              <a:defRPr lang="de-DE" sz="2200" baseline="0" dirty="0" smtClean="0">
                <a:solidFill>
                  <a:srgbClr val="000000"/>
                </a:solidFill>
                <a:latin typeface="+mn-lt"/>
                <a:ea typeface="+mn-ea"/>
                <a:cs typeface="Calibri Light" panose="020F0302020204030204" pitchFamily="34" charset="0"/>
              </a:defRPr>
            </a:lvl5pPr>
            <a:lvl6pPr marL="804863" indent="-263525">
              <a:buClrTx/>
              <a:buFont typeface="Symbol" panose="05050102010706020507" pitchFamily="18" charset="2"/>
              <a:buChar char="-"/>
              <a:defRPr sz="2400" baseline="0">
                <a:latin typeface="+mn-lt"/>
                <a:cs typeface="Calibri Light" panose="020F0302020204030204" pitchFamily="34" charset="0"/>
              </a:defRPr>
            </a:lvl6pPr>
          </a:lstStyle>
          <a:p>
            <a:pPr lvl="0"/>
            <a:r>
              <a:rPr lang="de-DE" dirty="0"/>
              <a:t>Formatvorlagen des Textmasters bearbeiten</a:t>
            </a:r>
          </a:p>
          <a:p>
            <a:pPr lvl="2"/>
            <a:r>
              <a:rPr lang="de-DE" dirty="0"/>
              <a:t>Aufzählungszeichen Erste Ebene</a:t>
            </a:r>
          </a:p>
          <a:p>
            <a:pPr lvl="3"/>
            <a:r>
              <a:rPr lang="de-DE" dirty="0"/>
              <a:t>Aufzählungszeichen Zweite Ebene</a:t>
            </a:r>
          </a:p>
          <a:p>
            <a:pPr lvl="4"/>
            <a:r>
              <a:rPr lang="de-DE" dirty="0"/>
              <a:t>Aufzählungszeichen Dritte Ebene</a:t>
            </a:r>
          </a:p>
        </p:txBody>
      </p:sp>
      <p:sp>
        <p:nvSpPr>
          <p:cNvPr id="21" name="Foliennummernplatzhalter 5"/>
          <p:cNvSpPr>
            <a:spLocks noGrp="1"/>
          </p:cNvSpPr>
          <p:nvPr>
            <p:ph type="sldNum" sz="quarter" idx="12"/>
          </p:nvPr>
        </p:nvSpPr>
        <p:spPr>
          <a:xfrm>
            <a:off x="8755200" y="6403710"/>
            <a:ext cx="462445" cy="298449"/>
          </a:xfrm>
          <a:prstGeom prst="rect">
            <a:avLst/>
          </a:prstGeom>
        </p:spPr>
        <p:txBody>
          <a:bodyPr/>
          <a:lstStyle>
            <a:lvl1pPr algn="r">
              <a:defRPr sz="1100"/>
            </a:lvl1pPr>
          </a:lstStyle>
          <a:p>
            <a:fld id="{94EA9344-C1D6-4830-9264-F36AACD1C02C}" type="slidenum">
              <a:rPr lang="de-AT" smtClean="0"/>
              <a:pPr/>
              <a:t>‹Nr.›</a:t>
            </a:fld>
            <a:endParaRPr lang="de-AT" dirty="0"/>
          </a:p>
        </p:txBody>
      </p:sp>
      <p:sp>
        <p:nvSpPr>
          <p:cNvPr id="22" name="Fußzeilenplatzhalter 4"/>
          <p:cNvSpPr>
            <a:spLocks noGrp="1"/>
          </p:cNvSpPr>
          <p:nvPr>
            <p:ph type="ftr" sz="quarter" idx="11"/>
          </p:nvPr>
        </p:nvSpPr>
        <p:spPr>
          <a:xfrm>
            <a:off x="2001600" y="6403710"/>
            <a:ext cx="5976664" cy="365125"/>
          </a:xfrm>
          <a:prstGeom prst="rect">
            <a:avLst/>
          </a:prstGeom>
        </p:spPr>
        <p:txBody>
          <a:bodyPr/>
          <a:lstStyle>
            <a:lvl1pPr algn="ctr">
              <a:defRPr sz="1800"/>
            </a:lvl1pPr>
          </a:lstStyle>
          <a:p>
            <a:r>
              <a:rPr lang="de-AT" dirty="0"/>
              <a:t>Titel der Präsentation (Calibri, 18, schwarz)</a:t>
            </a:r>
          </a:p>
        </p:txBody>
      </p:sp>
    </p:spTree>
    <p:extLst>
      <p:ext uri="{BB962C8B-B14F-4D97-AF65-F5344CB8AC3E}">
        <p14:creationId xmlns:p14="http://schemas.microsoft.com/office/powerpoint/2010/main" val="725441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chlussfolie_Danke">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9351818" cy="5943600"/>
          </a:xfrm>
          <a:prstGeom prst="rect">
            <a:avLst/>
          </a:prstGeom>
        </p:spPr>
      </p:pic>
      <p:sp>
        <p:nvSpPr>
          <p:cNvPr id="5" name="Textfeld 4"/>
          <p:cNvSpPr txBox="1"/>
          <p:nvPr userDrawn="1"/>
        </p:nvSpPr>
        <p:spPr>
          <a:xfrm>
            <a:off x="0" y="1447800"/>
            <a:ext cx="9906000" cy="769441"/>
          </a:xfrm>
          <a:prstGeom prst="rect">
            <a:avLst/>
          </a:prstGeom>
          <a:noFill/>
        </p:spPr>
        <p:txBody>
          <a:bodyPr wrap="square" rtlCol="0">
            <a:spAutoFit/>
          </a:bodyPr>
          <a:lstStyle/>
          <a:p>
            <a:pPr algn="ctr"/>
            <a:r>
              <a:rPr lang="de-DE" sz="4400" dirty="0"/>
              <a:t>Vielen Dank für Ihre Aufmerksamkeit!</a:t>
            </a:r>
            <a:endParaRPr lang="de-AT" sz="4400" dirty="0"/>
          </a:p>
        </p:txBody>
      </p:sp>
      <p:pic>
        <p:nvPicPr>
          <p:cNvPr id="6" name="Grafik 5"/>
          <p:cNvPicPr>
            <a:picLocks noChangeAspect="1"/>
          </p:cNvPicPr>
          <p:nvPr userDrawn="1"/>
        </p:nvPicPr>
        <p:blipFill rotWithShape="1">
          <a:blip r:embed="rId3">
            <a:extLst>
              <a:ext uri="{28A0092B-C50C-407E-A947-70E740481C1C}">
                <a14:useLocalDpi xmlns:a14="http://schemas.microsoft.com/office/drawing/2010/main" val="0"/>
              </a:ext>
            </a:extLst>
          </a:blip>
          <a:srcRect t="28400"/>
          <a:stretch/>
        </p:blipFill>
        <p:spPr>
          <a:xfrm>
            <a:off x="7038109" y="5867400"/>
            <a:ext cx="1828800" cy="384220"/>
          </a:xfrm>
          <a:prstGeom prst="rect">
            <a:avLst/>
          </a:prstGeom>
        </p:spPr>
      </p:pic>
    </p:spTree>
    <p:extLst>
      <p:ext uri="{BB962C8B-B14F-4D97-AF65-F5344CB8AC3E}">
        <p14:creationId xmlns:p14="http://schemas.microsoft.com/office/powerpoint/2010/main" val="4010841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pic>
        <p:nvPicPr>
          <p:cNvPr id="3" name="Grafik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14800" y="457200"/>
            <a:ext cx="8229600" cy="5943600"/>
          </a:xfrm>
          <a:prstGeom prst="rect">
            <a:avLst/>
          </a:prstGeom>
        </p:spPr>
      </p:pic>
    </p:spTree>
    <p:extLst>
      <p:ext uri="{BB962C8B-B14F-4D97-AF65-F5344CB8AC3E}">
        <p14:creationId xmlns:p14="http://schemas.microsoft.com/office/powerpoint/2010/main" val="275462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haltsverzeichnis">
    <p:spTree>
      <p:nvGrpSpPr>
        <p:cNvPr id="1" name=""/>
        <p:cNvGrpSpPr/>
        <p:nvPr/>
      </p:nvGrpSpPr>
      <p:grpSpPr>
        <a:xfrm>
          <a:off x="0" y="0"/>
          <a:ext cx="0" cy="0"/>
          <a:chOff x="0" y="0"/>
          <a:chExt cx="0" cy="0"/>
        </a:xfrm>
      </p:grpSpPr>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4997" y="442200"/>
            <a:ext cx="897775" cy="286512"/>
          </a:xfrm>
          <a:prstGeom prst="rect">
            <a:avLst/>
          </a:prstGeom>
        </p:spPr>
      </p:pic>
      <p:sp>
        <p:nvSpPr>
          <p:cNvPr id="33" name="Textplatzhalter 32"/>
          <p:cNvSpPr>
            <a:spLocks noGrp="1"/>
          </p:cNvSpPr>
          <p:nvPr>
            <p:ph type="body" sz="quarter" idx="15" hasCustomPrompt="1"/>
          </p:nvPr>
        </p:nvSpPr>
        <p:spPr>
          <a:xfrm>
            <a:off x="533400" y="1296000"/>
            <a:ext cx="5029200" cy="4803699"/>
          </a:xfrm>
          <a:prstGeom prst="rect">
            <a:avLst/>
          </a:prstGeom>
        </p:spPr>
        <p:txBody>
          <a:bodyPr lIns="0" rIns="0"/>
          <a:lstStyle>
            <a:lvl1pPr marL="342900" indent="-342900">
              <a:spcAft>
                <a:spcPts val="600"/>
              </a:spcAft>
              <a:buClrTx/>
              <a:buFont typeface="+mj-lt"/>
              <a:buAutoNum type="arabicPeriod"/>
              <a:defRPr sz="2400" b="0" i="0" baseline="0">
                <a:solidFill>
                  <a:schemeClr val="tx1"/>
                </a:solidFill>
                <a:latin typeface="+mn-lt"/>
                <a:cs typeface="Calibri Light" panose="020F0302020204030204" pitchFamily="34" charset="0"/>
              </a:defRPr>
            </a:lvl1pPr>
          </a:lstStyle>
          <a:p>
            <a:pPr lvl="0"/>
            <a:r>
              <a:rPr lang="de-AT" dirty="0"/>
              <a:t>Vorstellung Rabel &amp; Partner	3</a:t>
            </a:r>
          </a:p>
          <a:p>
            <a:pPr lvl="0"/>
            <a:r>
              <a:rPr lang="de-AT" dirty="0"/>
              <a:t>Ausgewählte Projekte		5</a:t>
            </a:r>
          </a:p>
          <a:p>
            <a:pPr lvl="0"/>
            <a:endParaRPr lang="de-AT" dirty="0"/>
          </a:p>
        </p:txBody>
      </p:sp>
      <p:sp>
        <p:nvSpPr>
          <p:cNvPr id="36" name="Textplatzhalter 32"/>
          <p:cNvSpPr>
            <a:spLocks noGrp="1"/>
          </p:cNvSpPr>
          <p:nvPr>
            <p:ph type="body" sz="quarter" idx="16" hasCustomPrompt="1"/>
          </p:nvPr>
        </p:nvSpPr>
        <p:spPr>
          <a:xfrm>
            <a:off x="5695200" y="1296000"/>
            <a:ext cx="3577772" cy="2702397"/>
          </a:xfrm>
          <a:prstGeom prst="rect">
            <a:avLst/>
          </a:prstGeom>
        </p:spPr>
        <p:txBody>
          <a:bodyPr lIns="0" rIns="0"/>
          <a:lstStyle>
            <a:lvl1pPr marL="0" indent="0" defTabSz="271463">
              <a:spcAft>
                <a:spcPts val="0"/>
              </a:spcAft>
              <a:buClr>
                <a:srgbClr val="D7B48C"/>
              </a:buClr>
              <a:buFont typeface="+mj-lt"/>
              <a:buNone/>
              <a:tabLst>
                <a:tab pos="177800" algn="l"/>
              </a:tabLst>
              <a:defRPr kumimoji="0" lang="de-AT" sz="1400" b="0" i="0" u="none" strike="noStrike" kern="0" cap="none" spc="0" normalizeH="0" baseline="0" noProof="0" dirty="0" smtClean="0">
                <a:ln>
                  <a:noFill/>
                </a:ln>
                <a:solidFill>
                  <a:sysClr val="windowText" lastClr="000000"/>
                </a:solidFill>
                <a:effectLst/>
                <a:uLnTx/>
                <a:uFillTx/>
                <a:latin typeface="+mn-lt"/>
                <a:ea typeface="+mn-ea"/>
                <a:cs typeface="Calibri Light" panose="020F0302020204030204" pitchFamily="34" charset="0"/>
              </a:defRPr>
            </a:lvl1pPr>
          </a:lstStyle>
          <a:p>
            <a:r>
              <a:rPr lang="de-DE" b="0" dirty="0"/>
              <a:t>Titel, </a:t>
            </a:r>
            <a:r>
              <a:rPr lang="de-DE" b="1" dirty="0"/>
              <a:t>Vorname Zuname</a:t>
            </a:r>
            <a:r>
              <a:rPr lang="de-DE" b="0" dirty="0"/>
              <a:t>, Berufstitel (Calibri, 14, Fett, Schwarz)</a:t>
            </a:r>
          </a:p>
          <a:p>
            <a:r>
              <a:rPr lang="de-DE" b="0" dirty="0"/>
              <a:t>Grade (Calibri, 14, Schwarz)</a:t>
            </a:r>
          </a:p>
          <a:p>
            <a:pPr algn="l" defTabSz="719250" rtl="0">
              <a:buClrTx/>
              <a:tabLst/>
              <a:defRPr/>
            </a:pPr>
            <a:r>
              <a:rPr lang="de-AT" b="0" dirty="0"/>
              <a:t>+43 316 3171 XXX </a:t>
            </a:r>
            <a:r>
              <a:rPr lang="de-DE" b="0" dirty="0"/>
              <a:t>(Calibri, 14, Schwarz)</a:t>
            </a:r>
          </a:p>
          <a:p>
            <a:pPr algn="l" defTabSz="719250" rtl="0">
              <a:buClrTx/>
              <a:tabLst/>
              <a:defRPr/>
            </a:pPr>
            <a:r>
              <a:rPr lang="de-AT" b="0" dirty="0"/>
              <a:t>+43 06XX XX </a:t>
            </a:r>
            <a:r>
              <a:rPr lang="de-AT" b="0" dirty="0" err="1"/>
              <a:t>XX</a:t>
            </a:r>
            <a:r>
              <a:rPr lang="de-AT" b="0" dirty="0"/>
              <a:t> XXX</a:t>
            </a:r>
            <a:r>
              <a:rPr lang="de-DE" b="0" dirty="0"/>
              <a:t>(Calibri, 14, Schwarz)</a:t>
            </a:r>
          </a:p>
          <a:p>
            <a:pPr algn="l" defTabSz="719250" rtl="0">
              <a:buClrTx/>
              <a:tabLst/>
              <a:defRPr/>
            </a:pPr>
            <a:r>
              <a:rPr lang="de-DE" b="0" dirty="0"/>
              <a:t>Vorname.nachname@rabelpartner.at (Calibri, 14, Schwarz)</a:t>
            </a:r>
          </a:p>
          <a:p>
            <a:pPr algn="l" defTabSz="719250" rtl="0">
              <a:buClrTx/>
              <a:tabLst/>
              <a:defRPr/>
            </a:pPr>
            <a:endParaRPr lang="de-DE" b="0" dirty="0"/>
          </a:p>
          <a:p>
            <a:r>
              <a:rPr lang="de-DE" b="0" dirty="0"/>
              <a:t>Titel, </a:t>
            </a:r>
            <a:r>
              <a:rPr lang="de-DE" b="1" dirty="0"/>
              <a:t>Vorname Zuname</a:t>
            </a:r>
            <a:r>
              <a:rPr lang="de-DE" b="0" dirty="0"/>
              <a:t>, Berufstitel (Calibri, 14, Fett, Schwarz)</a:t>
            </a:r>
          </a:p>
          <a:p>
            <a:r>
              <a:rPr lang="de-DE" b="0" dirty="0"/>
              <a:t>Grade (Calibri, 14, Schwarz)</a:t>
            </a:r>
          </a:p>
          <a:p>
            <a:pPr algn="l" defTabSz="719250" rtl="0">
              <a:buClrTx/>
              <a:tabLst/>
              <a:defRPr/>
            </a:pPr>
            <a:r>
              <a:rPr lang="de-AT" b="0" dirty="0"/>
              <a:t>+43 316 3171 XXX </a:t>
            </a:r>
            <a:r>
              <a:rPr lang="de-DE" b="0" dirty="0"/>
              <a:t>(Calibri, 14, Schwarz)</a:t>
            </a:r>
          </a:p>
          <a:p>
            <a:pPr algn="l" defTabSz="719250" rtl="0">
              <a:buClrTx/>
              <a:tabLst/>
              <a:defRPr/>
            </a:pPr>
            <a:r>
              <a:rPr lang="de-AT" b="0" dirty="0"/>
              <a:t>+43 06XX XX </a:t>
            </a:r>
            <a:r>
              <a:rPr lang="de-AT" b="0" dirty="0" err="1"/>
              <a:t>XX</a:t>
            </a:r>
            <a:r>
              <a:rPr lang="de-AT" b="0" dirty="0"/>
              <a:t> XXX </a:t>
            </a:r>
            <a:r>
              <a:rPr lang="de-DE" b="0" dirty="0"/>
              <a:t>(Calibri, 14, Schwarz)</a:t>
            </a:r>
          </a:p>
          <a:p>
            <a:pPr algn="l" defTabSz="719250" rtl="0">
              <a:buClrTx/>
              <a:tabLst/>
              <a:defRPr/>
            </a:pPr>
            <a:r>
              <a:rPr lang="de-DE" b="0" dirty="0"/>
              <a:t>Vorname.nachname@rabelpartner.at (Calibri, 14, Schwarz)</a:t>
            </a:r>
          </a:p>
          <a:p>
            <a:pPr marL="0" marR="0" lvl="0" indent="0" algn="l" defTabSz="719250" rtl="0" eaLnBrk="1" fontAlgn="auto" latinLnBrk="0" hangingPunct="1">
              <a:lnSpc>
                <a:spcPct val="100000"/>
              </a:lnSpc>
              <a:spcBef>
                <a:spcPts val="0"/>
              </a:spcBef>
              <a:spcAft>
                <a:spcPts val="0"/>
              </a:spcAft>
              <a:buClrTx/>
              <a:buSzTx/>
              <a:buFontTx/>
              <a:buNone/>
              <a:tabLst/>
              <a:defRPr/>
            </a:pPr>
            <a:endParaRPr lang="de-AT" dirty="0"/>
          </a:p>
        </p:txBody>
      </p:sp>
      <p:cxnSp>
        <p:nvCxnSpPr>
          <p:cNvPr id="12" name="Gerader Verbinder 11"/>
          <p:cNvCxnSpPr/>
          <p:nvPr userDrawn="1"/>
        </p:nvCxnSpPr>
        <p:spPr>
          <a:xfrm>
            <a:off x="514800" y="6351455"/>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userDrawn="1"/>
        </p:nvCxnSpPr>
        <p:spPr>
          <a:xfrm>
            <a:off x="514800" y="1191627"/>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itel 4"/>
          <p:cNvSpPr>
            <a:spLocks noGrp="1"/>
          </p:cNvSpPr>
          <p:nvPr>
            <p:ph type="title" hasCustomPrompt="1"/>
          </p:nvPr>
        </p:nvSpPr>
        <p:spPr>
          <a:xfrm>
            <a:off x="533400" y="261888"/>
            <a:ext cx="7778684" cy="500112"/>
          </a:xfrm>
          <a:prstGeom prst="rect">
            <a:avLst/>
          </a:prstGeom>
        </p:spPr>
        <p:txBody>
          <a:bodyPr lIns="0" tIns="0" rIns="0"/>
          <a:lstStyle>
            <a:lvl1pPr algn="l">
              <a:defRPr sz="2800" b="0" baseline="0">
                <a:solidFill>
                  <a:srgbClr val="000000"/>
                </a:solidFill>
                <a:latin typeface="+mn-lt"/>
                <a:cs typeface="Calibri Light" panose="020F0302020204030204" pitchFamily="34" charset="0"/>
              </a:defRPr>
            </a:lvl1pPr>
          </a:lstStyle>
          <a:p>
            <a:r>
              <a:rPr lang="de-DE" dirty="0"/>
              <a:t>Übersicht-Titel durch Klicken bearbeiten</a:t>
            </a:r>
          </a:p>
        </p:txBody>
      </p:sp>
      <p:sp>
        <p:nvSpPr>
          <p:cNvPr id="19" name="Inhaltsplatzhalter 6"/>
          <p:cNvSpPr>
            <a:spLocks noGrp="1"/>
          </p:cNvSpPr>
          <p:nvPr>
            <p:ph sz="quarter" idx="17" hasCustomPrompt="1"/>
          </p:nvPr>
        </p:nvSpPr>
        <p:spPr>
          <a:xfrm>
            <a:off x="533400" y="762000"/>
            <a:ext cx="7778684" cy="428604"/>
          </a:xfrm>
          <a:prstGeom prst="rect">
            <a:avLst/>
          </a:prstGeom>
        </p:spPr>
        <p:txBody>
          <a:bodyPr lIns="0" tIns="0" anchor="t"/>
          <a:lstStyle>
            <a:lvl1pPr marL="0" marR="0" indent="0" algn="l" defTabSz="914400" eaLnBrk="1" fontAlgn="auto" latinLnBrk="0" hangingPunct="1">
              <a:lnSpc>
                <a:spcPct val="100000"/>
              </a:lnSpc>
              <a:spcBef>
                <a:spcPts val="0"/>
              </a:spcBef>
              <a:spcAft>
                <a:spcPts val="0"/>
              </a:spcAft>
              <a:buClrTx/>
              <a:buSzTx/>
              <a:buFontTx/>
              <a:buNone/>
              <a:tabLst/>
              <a:defRPr sz="2400" b="0" baseline="0">
                <a:solidFill>
                  <a:schemeClr val="tx2"/>
                </a:solidFill>
                <a:latin typeface="+mn-lt"/>
                <a:cs typeface="Calibri Light" panose="020F0302020204030204" pitchFamily="34" charset="0"/>
              </a:defRPr>
            </a:lvl1pPr>
            <a:lvl2pPr>
              <a:defRPr>
                <a:solidFill>
                  <a:srgbClr val="6F6F6F"/>
                </a:solidFill>
              </a:defRPr>
            </a:lvl2pPr>
            <a:lvl3pPr>
              <a:defRPr>
                <a:solidFill>
                  <a:srgbClr val="6F6F6F"/>
                </a:solidFill>
              </a:defRPr>
            </a:lvl3pPr>
            <a:lvl4pPr>
              <a:defRPr>
                <a:solidFill>
                  <a:srgbClr val="6F6F6F"/>
                </a:solidFill>
              </a:defRPr>
            </a:lvl4pPr>
            <a:lvl5pPr>
              <a:defRPr>
                <a:solidFill>
                  <a:srgbClr val="6F6F6F"/>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lang="de-DE" dirty="0"/>
              <a:t>Inhaltsverzeichnis &amp; Kontakt</a:t>
            </a:r>
          </a:p>
        </p:txBody>
      </p:sp>
      <p:pic>
        <p:nvPicPr>
          <p:cNvPr id="20" name="Grafik 1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514800" y="6456252"/>
            <a:ext cx="864524" cy="124968"/>
          </a:xfrm>
          <a:prstGeom prst="rect">
            <a:avLst/>
          </a:prstGeom>
        </p:spPr>
      </p:pic>
      <p:sp>
        <p:nvSpPr>
          <p:cNvPr id="15" name="Foliennummernplatzhalter 5"/>
          <p:cNvSpPr>
            <a:spLocks noGrp="1"/>
          </p:cNvSpPr>
          <p:nvPr>
            <p:ph type="sldNum" sz="quarter" idx="12"/>
          </p:nvPr>
        </p:nvSpPr>
        <p:spPr>
          <a:xfrm>
            <a:off x="8755200" y="6403710"/>
            <a:ext cx="462445" cy="298449"/>
          </a:xfrm>
          <a:prstGeom prst="rect">
            <a:avLst/>
          </a:prstGeom>
        </p:spPr>
        <p:txBody>
          <a:bodyPr/>
          <a:lstStyle>
            <a:lvl1pPr algn="r">
              <a:defRPr sz="1100"/>
            </a:lvl1pPr>
          </a:lstStyle>
          <a:p>
            <a:fld id="{94EA9344-C1D6-4830-9264-F36AACD1C02C}" type="slidenum">
              <a:rPr lang="de-AT" smtClean="0"/>
              <a:pPr/>
              <a:t>‹Nr.›</a:t>
            </a:fld>
            <a:endParaRPr lang="de-AT" dirty="0"/>
          </a:p>
        </p:txBody>
      </p:sp>
      <p:sp>
        <p:nvSpPr>
          <p:cNvPr id="17" name="Fußzeilenplatzhalter 4"/>
          <p:cNvSpPr>
            <a:spLocks noGrp="1"/>
          </p:cNvSpPr>
          <p:nvPr>
            <p:ph type="ftr" sz="quarter" idx="11"/>
          </p:nvPr>
        </p:nvSpPr>
        <p:spPr>
          <a:xfrm>
            <a:off x="2001600" y="6403710"/>
            <a:ext cx="5976664" cy="365125"/>
          </a:xfrm>
          <a:prstGeom prst="rect">
            <a:avLst/>
          </a:prstGeom>
        </p:spPr>
        <p:txBody>
          <a:bodyPr/>
          <a:lstStyle>
            <a:lvl1pPr algn="ctr">
              <a:defRPr sz="1800"/>
            </a:lvl1pPr>
          </a:lstStyle>
          <a:p>
            <a:r>
              <a:rPr lang="de-AT" dirty="0"/>
              <a:t>Titel der Präsentation (Calibri, 18, schwarz)</a:t>
            </a:r>
          </a:p>
        </p:txBody>
      </p:sp>
    </p:spTree>
    <p:extLst>
      <p:ext uri="{BB962C8B-B14F-4D97-AF65-F5344CB8AC3E}">
        <p14:creationId xmlns:p14="http://schemas.microsoft.com/office/powerpoint/2010/main" val="289697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 einspaltig">
    <p:spTree>
      <p:nvGrpSpPr>
        <p:cNvPr id="1" name=""/>
        <p:cNvGrpSpPr/>
        <p:nvPr/>
      </p:nvGrpSpPr>
      <p:grpSpPr>
        <a:xfrm>
          <a:off x="0" y="0"/>
          <a:ext cx="0" cy="0"/>
          <a:chOff x="0" y="0"/>
          <a:chExt cx="0" cy="0"/>
        </a:xfrm>
      </p:grpSpPr>
      <p:sp>
        <p:nvSpPr>
          <p:cNvPr id="13" name="Textplatzhalter 3"/>
          <p:cNvSpPr>
            <a:spLocks noGrp="1"/>
          </p:cNvSpPr>
          <p:nvPr>
            <p:ph type="body" sz="quarter" idx="10" hasCustomPrompt="1"/>
          </p:nvPr>
        </p:nvSpPr>
        <p:spPr>
          <a:xfrm>
            <a:off x="532800" y="1295999"/>
            <a:ext cx="8752774" cy="4780800"/>
          </a:xfrm>
          <a:prstGeom prst="rect">
            <a:avLst/>
          </a:prstGeom>
        </p:spPr>
        <p:txBody>
          <a:bodyPr lIns="0" tIns="0" rIns="0"/>
          <a:lstStyle>
            <a:lvl1pPr marL="0" indent="0">
              <a:buClrTx/>
              <a:buFont typeface="Wingdings" panose="05000000000000000000" pitchFamily="2" charset="2"/>
              <a:buNone/>
              <a:defRPr sz="2200" b="1" baseline="0">
                <a:solidFill>
                  <a:srgbClr val="000000"/>
                </a:solidFill>
                <a:latin typeface="+mn-lt"/>
                <a:cs typeface="Calibri Light" panose="020F0302020204030204" pitchFamily="34" charset="0"/>
              </a:defRPr>
            </a:lvl1pPr>
            <a:lvl2pPr marL="0" indent="0">
              <a:buClrTx/>
              <a:buSzPct val="100000"/>
              <a:buFont typeface="Wingdings" panose="05000000000000000000" pitchFamily="2" charset="2"/>
              <a:buNone/>
              <a:defRPr sz="2400">
                <a:solidFill>
                  <a:srgbClr val="000000"/>
                </a:solidFill>
                <a:latin typeface="+mn-lt"/>
                <a:cs typeface="Calibri Light" panose="020F0302020204030204" pitchFamily="34" charset="0"/>
              </a:defRPr>
            </a:lvl2pPr>
            <a:lvl3pPr marL="266700" indent="-266700">
              <a:buClrTx/>
              <a:buSzPct val="100000"/>
              <a:buFont typeface="Wingdings" panose="05000000000000000000" pitchFamily="2" charset="2"/>
              <a:buChar char="§"/>
              <a:defRPr sz="2200" baseline="0">
                <a:solidFill>
                  <a:srgbClr val="000000"/>
                </a:solidFill>
                <a:latin typeface="+mn-lt"/>
                <a:cs typeface="Calibri Light" panose="020F0302020204030204" pitchFamily="34" charset="0"/>
              </a:defRPr>
            </a:lvl3pPr>
            <a:lvl4pPr marL="534988" indent="-268288" defTabSz="896938">
              <a:buClrTx/>
              <a:buSzPct val="100000"/>
              <a:buFont typeface="Symbol" panose="05050102010706020507" pitchFamily="18" charset="2"/>
              <a:buChar char="-"/>
              <a:tabLst>
                <a:tab pos="719138" algn="dec"/>
                <a:tab pos="804863" algn="r"/>
                <a:tab pos="1346200" algn="r"/>
              </a:tabLst>
              <a:defRPr sz="2200" baseline="0">
                <a:solidFill>
                  <a:srgbClr val="000000"/>
                </a:solidFill>
                <a:latin typeface="+mn-lt"/>
                <a:cs typeface="Calibri Light" panose="020F0302020204030204" pitchFamily="34" charset="0"/>
              </a:defRPr>
            </a:lvl4pPr>
            <a:lvl5pPr marL="801688" indent="-266700">
              <a:buClrTx/>
              <a:buSzPct val="100000"/>
              <a:buFont typeface="Arial" panose="020B0604020202020204" pitchFamily="34" charset="0"/>
              <a:buChar char="•"/>
              <a:tabLst>
                <a:tab pos="801688" algn="l"/>
              </a:tabLst>
              <a:defRPr sz="2200" baseline="0">
                <a:solidFill>
                  <a:srgbClr val="000000"/>
                </a:solidFill>
                <a:latin typeface="+mn-lt"/>
                <a:cs typeface="Calibri Light" panose="020F0302020204030204" pitchFamily="34" charset="0"/>
              </a:defRPr>
            </a:lvl5pPr>
            <a:lvl6pPr marL="804863" indent="-263525">
              <a:buClrTx/>
              <a:buFont typeface="Symbol" panose="05050102010706020507" pitchFamily="18" charset="2"/>
              <a:buChar char="-"/>
              <a:defRPr sz="2400">
                <a:latin typeface="+mn-lt"/>
                <a:cs typeface="Calibri Light" panose="020F0302020204030204" pitchFamily="34" charset="0"/>
              </a:defRPr>
            </a:lvl6pPr>
          </a:lstStyle>
          <a:p>
            <a:pPr lvl="0"/>
            <a:r>
              <a:rPr lang="de-DE" dirty="0"/>
              <a:t>Formatvorlagen des Textmasters bearbeiten</a:t>
            </a:r>
          </a:p>
          <a:p>
            <a:pPr lvl="2"/>
            <a:r>
              <a:rPr lang="de-DE" dirty="0"/>
              <a:t>Aufzählungszeichen Erste Ebene</a:t>
            </a:r>
          </a:p>
          <a:p>
            <a:pPr lvl="3"/>
            <a:r>
              <a:rPr lang="de-DE" dirty="0"/>
              <a:t>Aufzählungszeichen Zweite Ebene </a:t>
            </a:r>
          </a:p>
          <a:p>
            <a:pPr lvl="4"/>
            <a:r>
              <a:rPr lang="de-DE" dirty="0"/>
              <a:t>Aufzählungszeichen Dritte Ebene</a:t>
            </a:r>
          </a:p>
          <a:p>
            <a:pPr lvl="0"/>
            <a:endParaRPr lang="de-DE" dirty="0"/>
          </a:p>
          <a:p>
            <a:pPr lvl="1"/>
            <a:endParaRPr lang="de-DE" dirty="0"/>
          </a:p>
        </p:txBody>
      </p:sp>
      <p:sp>
        <p:nvSpPr>
          <p:cNvPr id="16" name="Textplatzhalter 2"/>
          <p:cNvSpPr>
            <a:spLocks noGrp="1"/>
          </p:cNvSpPr>
          <p:nvPr>
            <p:ph type="body" sz="quarter" idx="17" hasCustomPrompt="1"/>
          </p:nvPr>
        </p:nvSpPr>
        <p:spPr>
          <a:xfrm>
            <a:off x="540000" y="6083999"/>
            <a:ext cx="8752774" cy="218111"/>
          </a:xfrm>
          <a:prstGeom prst="rect">
            <a:avLst/>
          </a:prstGeom>
        </p:spPr>
        <p:txBody>
          <a:bodyPr lIns="0" tIns="36000" rIns="0" bIns="36000"/>
          <a:lstStyle>
            <a:lvl1pPr algn="r">
              <a:defRPr sz="900">
                <a:latin typeface="+mn-lt"/>
                <a:cs typeface="Calibri Light" panose="020F0302020204030204" pitchFamily="34" charset="0"/>
              </a:defRPr>
            </a:lvl1pPr>
            <a:lvl2pPr>
              <a:defRPr sz="629">
                <a:latin typeface="Calibri Light" panose="020F0302020204030204" pitchFamily="34" charset="0"/>
                <a:cs typeface="Calibri Light" panose="020F0302020204030204" pitchFamily="34" charset="0"/>
              </a:defRPr>
            </a:lvl2pPr>
            <a:lvl3pPr>
              <a:defRPr sz="629">
                <a:latin typeface="Calibri Light" panose="020F0302020204030204" pitchFamily="34" charset="0"/>
                <a:cs typeface="Calibri Light" panose="020F0302020204030204" pitchFamily="34" charset="0"/>
              </a:defRPr>
            </a:lvl3pPr>
            <a:lvl4pPr>
              <a:defRPr sz="629">
                <a:latin typeface="Calibri Light" panose="020F0302020204030204" pitchFamily="34" charset="0"/>
                <a:cs typeface="Calibri Light" panose="020F0302020204030204" pitchFamily="34" charset="0"/>
              </a:defRPr>
            </a:lvl4pPr>
            <a:lvl5pPr>
              <a:defRPr sz="629">
                <a:latin typeface="Calibri Light" panose="020F0302020204030204" pitchFamily="34" charset="0"/>
                <a:cs typeface="Calibri Light" panose="020F0302020204030204" pitchFamily="34" charset="0"/>
              </a:defRPr>
            </a:lvl5pPr>
          </a:lstStyle>
          <a:p>
            <a:pPr lvl="0"/>
            <a:r>
              <a:rPr lang="de-DE" dirty="0"/>
              <a:t>Quelle: Unternehmensinformation, S&amp;P Capital IQ, Eigene Analysen</a:t>
            </a:r>
            <a:endParaRPr lang="de-AT" dirty="0"/>
          </a:p>
        </p:txBody>
      </p:sp>
      <p:cxnSp>
        <p:nvCxnSpPr>
          <p:cNvPr id="14" name="Gerader Verbinder 13"/>
          <p:cNvCxnSpPr/>
          <p:nvPr userDrawn="1"/>
        </p:nvCxnSpPr>
        <p:spPr>
          <a:xfrm>
            <a:off x="514800" y="6351455"/>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a:xfrm>
            <a:off x="514800" y="1191627"/>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4800" y="6456252"/>
            <a:ext cx="864524" cy="124968"/>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997" y="442200"/>
            <a:ext cx="897775" cy="286512"/>
          </a:xfrm>
          <a:prstGeom prst="rect">
            <a:avLst/>
          </a:prstGeom>
        </p:spPr>
      </p:pic>
      <p:sp>
        <p:nvSpPr>
          <p:cNvPr id="22" name="Titel 4"/>
          <p:cNvSpPr>
            <a:spLocks noGrp="1"/>
          </p:cNvSpPr>
          <p:nvPr>
            <p:ph type="title" hasCustomPrompt="1"/>
          </p:nvPr>
        </p:nvSpPr>
        <p:spPr>
          <a:xfrm>
            <a:off x="532800" y="261888"/>
            <a:ext cx="7778684" cy="500112"/>
          </a:xfrm>
          <a:prstGeom prst="rect">
            <a:avLst/>
          </a:prstGeom>
        </p:spPr>
        <p:txBody>
          <a:bodyPr lIns="0" tIns="0" rIns="0"/>
          <a:lstStyle>
            <a:lvl1pPr algn="l">
              <a:defRPr sz="2800" b="0" baseline="0">
                <a:solidFill>
                  <a:srgbClr val="000000"/>
                </a:solidFill>
                <a:latin typeface="+mn-lt"/>
                <a:cs typeface="Calibri Light" panose="020F0302020204030204" pitchFamily="34" charset="0"/>
              </a:defRPr>
            </a:lvl1pPr>
          </a:lstStyle>
          <a:p>
            <a:r>
              <a:rPr lang="de-DE" dirty="0"/>
              <a:t>Übersicht-Titel durch Klicken bearbeiten</a:t>
            </a:r>
          </a:p>
        </p:txBody>
      </p:sp>
      <p:sp>
        <p:nvSpPr>
          <p:cNvPr id="25" name="Inhaltsplatzhalter 6"/>
          <p:cNvSpPr>
            <a:spLocks noGrp="1"/>
          </p:cNvSpPr>
          <p:nvPr>
            <p:ph sz="quarter" idx="20" hasCustomPrompt="1"/>
          </p:nvPr>
        </p:nvSpPr>
        <p:spPr>
          <a:xfrm>
            <a:off x="532800" y="762000"/>
            <a:ext cx="7778684" cy="428604"/>
          </a:xfrm>
          <a:prstGeom prst="rect">
            <a:avLst/>
          </a:prstGeom>
        </p:spPr>
        <p:txBody>
          <a:bodyPr lIns="0" tIns="0" anchor="t"/>
          <a:lstStyle>
            <a:lvl1pPr marL="0" marR="0" indent="0" algn="l" defTabSz="914400" eaLnBrk="1" fontAlgn="auto" latinLnBrk="0" hangingPunct="1">
              <a:lnSpc>
                <a:spcPct val="100000"/>
              </a:lnSpc>
              <a:spcBef>
                <a:spcPts val="0"/>
              </a:spcBef>
              <a:spcAft>
                <a:spcPts val="0"/>
              </a:spcAft>
              <a:buClrTx/>
              <a:buSzTx/>
              <a:buFontTx/>
              <a:buNone/>
              <a:tabLst/>
              <a:defRPr sz="2400" b="0" baseline="0">
                <a:solidFill>
                  <a:schemeClr val="tx2"/>
                </a:solidFill>
                <a:latin typeface="+mn-lt"/>
                <a:cs typeface="Calibri Light" panose="020F0302020204030204" pitchFamily="34" charset="0"/>
              </a:defRPr>
            </a:lvl1pPr>
            <a:lvl2pPr>
              <a:defRPr>
                <a:solidFill>
                  <a:srgbClr val="6F6F6F"/>
                </a:solidFill>
              </a:defRPr>
            </a:lvl2pPr>
            <a:lvl3pPr>
              <a:defRPr>
                <a:solidFill>
                  <a:srgbClr val="6F6F6F"/>
                </a:solidFill>
              </a:defRPr>
            </a:lvl3pPr>
            <a:lvl4pPr>
              <a:defRPr>
                <a:solidFill>
                  <a:srgbClr val="6F6F6F"/>
                </a:solidFill>
              </a:defRPr>
            </a:lvl4pPr>
            <a:lvl5pPr>
              <a:defRPr>
                <a:solidFill>
                  <a:srgbClr val="6F6F6F"/>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lang="de-DE" dirty="0"/>
              <a:t>Titel durch Klicken bearbeiten</a:t>
            </a:r>
          </a:p>
        </p:txBody>
      </p:sp>
      <p:sp>
        <p:nvSpPr>
          <p:cNvPr id="20" name="Foliennummernplatzhalter 5"/>
          <p:cNvSpPr>
            <a:spLocks noGrp="1"/>
          </p:cNvSpPr>
          <p:nvPr>
            <p:ph type="sldNum" sz="quarter" idx="12"/>
          </p:nvPr>
        </p:nvSpPr>
        <p:spPr>
          <a:xfrm>
            <a:off x="8755200" y="6403710"/>
            <a:ext cx="462445" cy="298449"/>
          </a:xfrm>
          <a:prstGeom prst="rect">
            <a:avLst/>
          </a:prstGeom>
        </p:spPr>
        <p:txBody>
          <a:bodyPr/>
          <a:lstStyle>
            <a:lvl1pPr algn="r">
              <a:defRPr sz="1100"/>
            </a:lvl1pPr>
          </a:lstStyle>
          <a:p>
            <a:fld id="{94EA9344-C1D6-4830-9264-F36AACD1C02C}" type="slidenum">
              <a:rPr lang="de-AT" smtClean="0"/>
              <a:pPr/>
              <a:t>‹Nr.›</a:t>
            </a:fld>
            <a:endParaRPr lang="de-AT" dirty="0"/>
          </a:p>
        </p:txBody>
      </p:sp>
      <p:sp>
        <p:nvSpPr>
          <p:cNvPr id="21" name="Fußzeilenplatzhalter 4"/>
          <p:cNvSpPr>
            <a:spLocks noGrp="1"/>
          </p:cNvSpPr>
          <p:nvPr>
            <p:ph type="ftr" sz="quarter" idx="11"/>
          </p:nvPr>
        </p:nvSpPr>
        <p:spPr>
          <a:xfrm>
            <a:off x="2001600" y="6403710"/>
            <a:ext cx="5976664" cy="365125"/>
          </a:xfrm>
          <a:prstGeom prst="rect">
            <a:avLst/>
          </a:prstGeom>
        </p:spPr>
        <p:txBody>
          <a:bodyPr/>
          <a:lstStyle>
            <a:lvl1pPr algn="ctr">
              <a:defRPr sz="1800"/>
            </a:lvl1pPr>
          </a:lstStyle>
          <a:p>
            <a:r>
              <a:rPr lang="de-AT" dirty="0"/>
              <a:t>Titel der Präsentation (Calibri, 18, schwarz)</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zweispaltig">
    <p:spTree>
      <p:nvGrpSpPr>
        <p:cNvPr id="1" name=""/>
        <p:cNvGrpSpPr/>
        <p:nvPr/>
      </p:nvGrpSpPr>
      <p:grpSpPr>
        <a:xfrm>
          <a:off x="0" y="0"/>
          <a:ext cx="0" cy="0"/>
          <a:chOff x="0" y="0"/>
          <a:chExt cx="0" cy="0"/>
        </a:xfrm>
      </p:grpSpPr>
      <p:sp>
        <p:nvSpPr>
          <p:cNvPr id="13" name="Textplatzhalter 3"/>
          <p:cNvSpPr>
            <a:spLocks noGrp="1"/>
          </p:cNvSpPr>
          <p:nvPr>
            <p:ph type="body" sz="quarter" idx="10" hasCustomPrompt="1"/>
          </p:nvPr>
        </p:nvSpPr>
        <p:spPr>
          <a:xfrm>
            <a:off x="532800" y="1295999"/>
            <a:ext cx="8752774" cy="4780800"/>
          </a:xfrm>
          <a:prstGeom prst="rect">
            <a:avLst/>
          </a:prstGeom>
        </p:spPr>
        <p:txBody>
          <a:bodyPr lIns="0" tIns="0" rIns="0" numCol="2"/>
          <a:lstStyle>
            <a:lvl1pPr marL="0" indent="0" algn="l">
              <a:buClrTx/>
              <a:buFont typeface="Wingdings" panose="05000000000000000000" pitchFamily="2" charset="2"/>
              <a:buNone/>
              <a:defRPr sz="2200" b="1" baseline="0">
                <a:solidFill>
                  <a:srgbClr val="000000"/>
                </a:solidFill>
                <a:latin typeface="+mn-lt"/>
                <a:cs typeface="Calibri Light" panose="020F0302020204030204" pitchFamily="34" charset="0"/>
              </a:defRPr>
            </a:lvl1pPr>
            <a:lvl2pPr marL="0" indent="0" algn="l">
              <a:buClrTx/>
              <a:buSzPct val="100000"/>
              <a:buFont typeface="Wingdings" panose="05000000000000000000" pitchFamily="2" charset="2"/>
              <a:buNone/>
              <a:defRPr sz="2200">
                <a:solidFill>
                  <a:srgbClr val="000000"/>
                </a:solidFill>
                <a:latin typeface="+mn-lt"/>
                <a:cs typeface="Calibri Light" panose="020F0302020204030204" pitchFamily="34" charset="0"/>
              </a:defRPr>
            </a:lvl2pPr>
            <a:lvl3pPr marL="266700" indent="-266700" algn="l">
              <a:buClrTx/>
              <a:buSzPct val="100000"/>
              <a:buFont typeface="Wingdings" panose="05000000000000000000" pitchFamily="2" charset="2"/>
              <a:buChar char="§"/>
              <a:defRPr sz="2200" baseline="0">
                <a:solidFill>
                  <a:srgbClr val="000000"/>
                </a:solidFill>
                <a:latin typeface="+mn-lt"/>
                <a:cs typeface="Calibri Light" panose="020F0302020204030204" pitchFamily="34" charset="0"/>
              </a:defRPr>
            </a:lvl3pPr>
            <a:lvl4pPr marL="534988" indent="-268288" algn="l" defTabSz="896938">
              <a:buClrTx/>
              <a:buSzPct val="100000"/>
              <a:buFont typeface="Symbol" panose="05050102010706020507" pitchFamily="18" charset="2"/>
              <a:buChar char="-"/>
              <a:tabLst>
                <a:tab pos="1346200" algn="r"/>
              </a:tabLst>
              <a:defRPr sz="2200" baseline="0">
                <a:solidFill>
                  <a:srgbClr val="000000"/>
                </a:solidFill>
                <a:latin typeface="+mn-lt"/>
                <a:cs typeface="Calibri Light" panose="020F0302020204030204" pitchFamily="34" charset="0"/>
              </a:defRPr>
            </a:lvl4pPr>
            <a:lvl5pPr marL="801688" indent="-266700" algn="l">
              <a:buClrTx/>
              <a:buSzPct val="100000"/>
              <a:buFont typeface="Arial" panose="020B0604020202020204" pitchFamily="34" charset="0"/>
              <a:buChar char="•"/>
              <a:tabLst/>
              <a:defRPr sz="2200" baseline="0">
                <a:solidFill>
                  <a:srgbClr val="000000"/>
                </a:solidFill>
                <a:latin typeface="+mn-lt"/>
                <a:cs typeface="Calibri Light" panose="020F0302020204030204" pitchFamily="34" charset="0"/>
              </a:defRPr>
            </a:lvl5pPr>
            <a:lvl6pPr marL="719138" indent="-177800" algn="l">
              <a:buClrTx/>
              <a:buFont typeface="Courier New" panose="02070309020205020404" pitchFamily="49" charset="0"/>
              <a:buChar char="o"/>
              <a:defRPr sz="1600">
                <a:latin typeface="+mn-lt"/>
                <a:cs typeface="Calibri Light" panose="020F0302020204030204" pitchFamily="34" charset="0"/>
              </a:defRPr>
            </a:lvl6pPr>
          </a:lstStyle>
          <a:p>
            <a:pPr lvl="0"/>
            <a:r>
              <a:rPr lang="de-DE" dirty="0"/>
              <a:t>Formatvorlagen des Textmasters bearbeiten</a:t>
            </a:r>
          </a:p>
          <a:p>
            <a:pPr lvl="2"/>
            <a:r>
              <a:rPr lang="de-DE" dirty="0"/>
              <a:t>Aufzählungszeichen Erste Ebene</a:t>
            </a:r>
          </a:p>
          <a:p>
            <a:pPr lvl="3"/>
            <a:r>
              <a:rPr lang="de-DE" dirty="0"/>
              <a:t>Aufzählungszeichen Zweite Ebene </a:t>
            </a:r>
          </a:p>
          <a:p>
            <a:pPr lvl="4"/>
            <a:r>
              <a:rPr lang="de-DE" dirty="0"/>
              <a:t>Aufzählungszeichen Dritte Ebene</a:t>
            </a:r>
          </a:p>
          <a:p>
            <a:pPr lvl="0"/>
            <a:endParaRPr lang="de-DE" dirty="0"/>
          </a:p>
          <a:p>
            <a:pPr lvl="1"/>
            <a:endParaRPr lang="de-DE" dirty="0"/>
          </a:p>
        </p:txBody>
      </p:sp>
      <p:sp>
        <p:nvSpPr>
          <p:cNvPr id="16" name="Textplatzhalter 2"/>
          <p:cNvSpPr>
            <a:spLocks noGrp="1"/>
          </p:cNvSpPr>
          <p:nvPr>
            <p:ph type="body" sz="quarter" idx="17" hasCustomPrompt="1"/>
          </p:nvPr>
        </p:nvSpPr>
        <p:spPr>
          <a:xfrm>
            <a:off x="540000" y="6083999"/>
            <a:ext cx="8752774" cy="218111"/>
          </a:xfrm>
          <a:prstGeom prst="rect">
            <a:avLst/>
          </a:prstGeom>
        </p:spPr>
        <p:txBody>
          <a:bodyPr lIns="0" tIns="36000" rIns="0" bIns="36000"/>
          <a:lstStyle>
            <a:lvl1pPr algn="r">
              <a:defRPr sz="900">
                <a:latin typeface="+mn-lt"/>
                <a:cs typeface="Calibri Light" panose="020F0302020204030204" pitchFamily="34" charset="0"/>
              </a:defRPr>
            </a:lvl1pPr>
            <a:lvl2pPr>
              <a:defRPr sz="629">
                <a:latin typeface="Calibri Light" panose="020F0302020204030204" pitchFamily="34" charset="0"/>
                <a:cs typeface="Calibri Light" panose="020F0302020204030204" pitchFamily="34" charset="0"/>
              </a:defRPr>
            </a:lvl2pPr>
            <a:lvl3pPr>
              <a:defRPr sz="629">
                <a:latin typeface="Calibri Light" panose="020F0302020204030204" pitchFamily="34" charset="0"/>
                <a:cs typeface="Calibri Light" panose="020F0302020204030204" pitchFamily="34" charset="0"/>
              </a:defRPr>
            </a:lvl3pPr>
            <a:lvl4pPr>
              <a:defRPr sz="629">
                <a:latin typeface="Calibri Light" panose="020F0302020204030204" pitchFamily="34" charset="0"/>
                <a:cs typeface="Calibri Light" panose="020F0302020204030204" pitchFamily="34" charset="0"/>
              </a:defRPr>
            </a:lvl4pPr>
            <a:lvl5pPr>
              <a:defRPr sz="629">
                <a:latin typeface="Calibri Light" panose="020F0302020204030204" pitchFamily="34" charset="0"/>
                <a:cs typeface="Calibri Light" panose="020F0302020204030204" pitchFamily="34" charset="0"/>
              </a:defRPr>
            </a:lvl5pPr>
          </a:lstStyle>
          <a:p>
            <a:pPr lvl="0"/>
            <a:r>
              <a:rPr lang="de-DE" dirty="0"/>
              <a:t>Quelle: Unternehmensinformation, S&amp;P Capital IQ, Eigene Analysen</a:t>
            </a:r>
            <a:endParaRPr lang="de-AT" dirty="0"/>
          </a:p>
        </p:txBody>
      </p:sp>
      <p:cxnSp>
        <p:nvCxnSpPr>
          <p:cNvPr id="14" name="Gerader Verbinder 13"/>
          <p:cNvCxnSpPr/>
          <p:nvPr userDrawn="1"/>
        </p:nvCxnSpPr>
        <p:spPr>
          <a:xfrm>
            <a:off x="513189" y="6351455"/>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a:xfrm>
            <a:off x="513189" y="1191627"/>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192" y="6456252"/>
            <a:ext cx="864524" cy="124968"/>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5200" y="442200"/>
            <a:ext cx="897775" cy="286512"/>
          </a:xfrm>
          <a:prstGeom prst="rect">
            <a:avLst/>
          </a:prstGeom>
        </p:spPr>
      </p:pic>
      <p:sp>
        <p:nvSpPr>
          <p:cNvPr id="22" name="Titel 4"/>
          <p:cNvSpPr>
            <a:spLocks noGrp="1"/>
          </p:cNvSpPr>
          <p:nvPr>
            <p:ph type="title" hasCustomPrompt="1"/>
          </p:nvPr>
        </p:nvSpPr>
        <p:spPr>
          <a:xfrm>
            <a:off x="532800" y="261888"/>
            <a:ext cx="7778684" cy="500112"/>
          </a:xfrm>
          <a:prstGeom prst="rect">
            <a:avLst/>
          </a:prstGeom>
        </p:spPr>
        <p:txBody>
          <a:bodyPr lIns="0" tIns="0" rIns="0"/>
          <a:lstStyle>
            <a:lvl1pPr algn="l">
              <a:defRPr sz="2800" b="0" baseline="0">
                <a:solidFill>
                  <a:srgbClr val="000000"/>
                </a:solidFill>
                <a:latin typeface="+mn-lt"/>
                <a:cs typeface="Calibri Light" panose="020F0302020204030204" pitchFamily="34" charset="0"/>
              </a:defRPr>
            </a:lvl1pPr>
          </a:lstStyle>
          <a:p>
            <a:r>
              <a:rPr lang="de-DE" dirty="0"/>
              <a:t>Übersicht-Titel durch Klicken bearbeiten</a:t>
            </a:r>
          </a:p>
        </p:txBody>
      </p:sp>
      <p:sp>
        <p:nvSpPr>
          <p:cNvPr id="25" name="Inhaltsplatzhalter 6"/>
          <p:cNvSpPr>
            <a:spLocks noGrp="1"/>
          </p:cNvSpPr>
          <p:nvPr>
            <p:ph sz="quarter" idx="20" hasCustomPrompt="1"/>
          </p:nvPr>
        </p:nvSpPr>
        <p:spPr>
          <a:xfrm>
            <a:off x="532800" y="762000"/>
            <a:ext cx="7778684" cy="428604"/>
          </a:xfrm>
          <a:prstGeom prst="rect">
            <a:avLst/>
          </a:prstGeom>
        </p:spPr>
        <p:txBody>
          <a:bodyPr lIns="0" tIns="0" anchor="t"/>
          <a:lstStyle>
            <a:lvl1pPr marL="0" marR="0" indent="0" algn="l" defTabSz="914400" eaLnBrk="1" fontAlgn="auto" latinLnBrk="0" hangingPunct="1">
              <a:lnSpc>
                <a:spcPct val="100000"/>
              </a:lnSpc>
              <a:spcBef>
                <a:spcPts val="0"/>
              </a:spcBef>
              <a:spcAft>
                <a:spcPts val="0"/>
              </a:spcAft>
              <a:buClrTx/>
              <a:buSzTx/>
              <a:buFontTx/>
              <a:buNone/>
              <a:tabLst/>
              <a:defRPr sz="2400" b="0" baseline="0">
                <a:solidFill>
                  <a:schemeClr val="tx2"/>
                </a:solidFill>
                <a:latin typeface="+mn-lt"/>
                <a:cs typeface="Calibri Light" panose="020F0302020204030204" pitchFamily="34" charset="0"/>
              </a:defRPr>
            </a:lvl1pPr>
            <a:lvl2pPr>
              <a:defRPr>
                <a:solidFill>
                  <a:srgbClr val="6F6F6F"/>
                </a:solidFill>
              </a:defRPr>
            </a:lvl2pPr>
            <a:lvl3pPr>
              <a:defRPr>
                <a:solidFill>
                  <a:srgbClr val="6F6F6F"/>
                </a:solidFill>
              </a:defRPr>
            </a:lvl3pPr>
            <a:lvl4pPr>
              <a:defRPr>
                <a:solidFill>
                  <a:srgbClr val="6F6F6F"/>
                </a:solidFill>
              </a:defRPr>
            </a:lvl4pPr>
            <a:lvl5pPr>
              <a:defRPr>
                <a:solidFill>
                  <a:srgbClr val="6F6F6F"/>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lang="de-DE" dirty="0"/>
              <a:t>Titel durch Klicken bearbeiten</a:t>
            </a:r>
          </a:p>
        </p:txBody>
      </p:sp>
      <p:sp>
        <p:nvSpPr>
          <p:cNvPr id="20" name="Foliennummernplatzhalter 5"/>
          <p:cNvSpPr>
            <a:spLocks noGrp="1"/>
          </p:cNvSpPr>
          <p:nvPr>
            <p:ph type="sldNum" sz="quarter" idx="12"/>
          </p:nvPr>
        </p:nvSpPr>
        <p:spPr>
          <a:xfrm>
            <a:off x="8755200" y="6403710"/>
            <a:ext cx="462445" cy="298449"/>
          </a:xfrm>
          <a:prstGeom prst="rect">
            <a:avLst/>
          </a:prstGeom>
        </p:spPr>
        <p:txBody>
          <a:bodyPr/>
          <a:lstStyle>
            <a:lvl1pPr algn="r">
              <a:defRPr sz="1100"/>
            </a:lvl1pPr>
          </a:lstStyle>
          <a:p>
            <a:fld id="{94EA9344-C1D6-4830-9264-F36AACD1C02C}" type="slidenum">
              <a:rPr lang="de-AT" smtClean="0"/>
              <a:pPr/>
              <a:t>‹Nr.›</a:t>
            </a:fld>
            <a:endParaRPr lang="de-AT" dirty="0"/>
          </a:p>
        </p:txBody>
      </p:sp>
      <p:sp>
        <p:nvSpPr>
          <p:cNvPr id="12" name="Fußzeilenplatzhalter 4">
            <a:extLst>
              <a:ext uri="{FF2B5EF4-FFF2-40B4-BE49-F238E27FC236}">
                <a16:creationId xmlns:a16="http://schemas.microsoft.com/office/drawing/2014/main" id="{2B50FD07-0EDA-4EBC-BD09-06160B2B6CE1}"/>
              </a:ext>
            </a:extLst>
          </p:cNvPr>
          <p:cNvSpPr>
            <a:spLocks noGrp="1"/>
          </p:cNvSpPr>
          <p:nvPr>
            <p:ph type="ftr" sz="quarter" idx="11"/>
          </p:nvPr>
        </p:nvSpPr>
        <p:spPr>
          <a:xfrm>
            <a:off x="2001600" y="6403710"/>
            <a:ext cx="5976664" cy="365125"/>
          </a:xfrm>
          <a:prstGeom prst="rect">
            <a:avLst/>
          </a:prstGeom>
        </p:spPr>
        <p:txBody>
          <a:bodyPr/>
          <a:lstStyle>
            <a:lvl1pPr algn="ctr">
              <a:defRPr sz="1800"/>
            </a:lvl1pPr>
          </a:lstStyle>
          <a:p>
            <a:r>
              <a:rPr lang="de-AT" dirty="0"/>
              <a:t>Titel der Präsentation (Calibri, 18, schwarz)</a:t>
            </a:r>
          </a:p>
        </p:txBody>
      </p:sp>
    </p:spTree>
    <p:extLst>
      <p:ext uri="{BB962C8B-B14F-4D97-AF65-F5344CB8AC3E}">
        <p14:creationId xmlns:p14="http://schemas.microsoft.com/office/powerpoint/2010/main" val="206912808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einspaltig - Überschrift zweizeilig">
    <p:spTree>
      <p:nvGrpSpPr>
        <p:cNvPr id="1" name=""/>
        <p:cNvGrpSpPr/>
        <p:nvPr/>
      </p:nvGrpSpPr>
      <p:grpSpPr>
        <a:xfrm>
          <a:off x="0" y="0"/>
          <a:ext cx="0" cy="0"/>
          <a:chOff x="0" y="0"/>
          <a:chExt cx="0" cy="0"/>
        </a:xfrm>
      </p:grpSpPr>
      <p:sp>
        <p:nvSpPr>
          <p:cNvPr id="13" name="Textplatzhalter 3"/>
          <p:cNvSpPr>
            <a:spLocks noGrp="1"/>
          </p:cNvSpPr>
          <p:nvPr>
            <p:ph type="body" sz="quarter" idx="10" hasCustomPrompt="1"/>
          </p:nvPr>
        </p:nvSpPr>
        <p:spPr>
          <a:xfrm>
            <a:off x="532800" y="1669610"/>
            <a:ext cx="8752774" cy="4406367"/>
          </a:xfrm>
          <a:prstGeom prst="rect">
            <a:avLst/>
          </a:prstGeom>
        </p:spPr>
        <p:txBody>
          <a:bodyPr lIns="0" tIns="0" rIns="0"/>
          <a:lstStyle>
            <a:lvl1pPr marL="0" indent="0">
              <a:buClrTx/>
              <a:buFont typeface="Wingdings" panose="05000000000000000000" pitchFamily="2" charset="2"/>
              <a:buNone/>
              <a:defRPr sz="2200" b="1" baseline="0">
                <a:solidFill>
                  <a:srgbClr val="000000"/>
                </a:solidFill>
                <a:latin typeface="+mn-lt"/>
                <a:cs typeface="Calibri Light" panose="020F0302020204030204" pitchFamily="34" charset="0"/>
              </a:defRPr>
            </a:lvl1pPr>
            <a:lvl2pPr marL="0" indent="0">
              <a:buClrTx/>
              <a:buSzPct val="100000"/>
              <a:buFont typeface="Wingdings" panose="05000000000000000000" pitchFamily="2" charset="2"/>
              <a:buNone/>
              <a:defRPr sz="2400">
                <a:solidFill>
                  <a:srgbClr val="000000"/>
                </a:solidFill>
                <a:latin typeface="+mn-lt"/>
                <a:cs typeface="Calibri Light" panose="020F0302020204030204" pitchFamily="34" charset="0"/>
              </a:defRPr>
            </a:lvl2pPr>
            <a:lvl3pPr marL="271463" indent="-271463">
              <a:buClrTx/>
              <a:buSzPct val="100000"/>
              <a:buFont typeface="Wingdings" panose="05000000000000000000" pitchFamily="2" charset="2"/>
              <a:buChar char="§"/>
              <a:defRPr sz="2200" baseline="0">
                <a:solidFill>
                  <a:srgbClr val="000000"/>
                </a:solidFill>
                <a:latin typeface="+mn-lt"/>
                <a:cs typeface="Calibri Light" panose="020F0302020204030204" pitchFamily="34" charset="0"/>
              </a:defRPr>
            </a:lvl3pPr>
            <a:lvl4pPr marL="534988" indent="-268288" defTabSz="896938">
              <a:buClrTx/>
              <a:buSzPct val="100000"/>
              <a:buFont typeface="Symbol" panose="05050102010706020507" pitchFamily="18" charset="2"/>
              <a:buChar char="-"/>
              <a:tabLst>
                <a:tab pos="719138" algn="dec"/>
                <a:tab pos="804863" algn="r"/>
                <a:tab pos="1346200" algn="r"/>
              </a:tabLst>
              <a:defRPr sz="2200" baseline="0">
                <a:solidFill>
                  <a:srgbClr val="000000"/>
                </a:solidFill>
                <a:latin typeface="+mn-lt"/>
                <a:cs typeface="Calibri Light" panose="020F0302020204030204" pitchFamily="34" charset="0"/>
              </a:defRPr>
            </a:lvl4pPr>
            <a:lvl5pPr marL="801688" indent="-266700">
              <a:buClrTx/>
              <a:buSzPct val="100000"/>
              <a:buFont typeface="Arial" panose="020B0604020202020204" pitchFamily="34" charset="0"/>
              <a:buChar char="•"/>
              <a:tabLst>
                <a:tab pos="801688" algn="l"/>
              </a:tabLst>
              <a:defRPr sz="2200" baseline="0">
                <a:solidFill>
                  <a:srgbClr val="000000"/>
                </a:solidFill>
                <a:latin typeface="+mn-lt"/>
                <a:cs typeface="Calibri Light" panose="020F0302020204030204" pitchFamily="34" charset="0"/>
              </a:defRPr>
            </a:lvl5pPr>
            <a:lvl6pPr marL="804863" indent="-263525">
              <a:buClrTx/>
              <a:buFont typeface="Symbol" panose="05050102010706020507" pitchFamily="18" charset="2"/>
              <a:buChar char="-"/>
              <a:defRPr sz="2400">
                <a:latin typeface="+mn-lt"/>
                <a:cs typeface="Calibri Light" panose="020F0302020204030204" pitchFamily="34" charset="0"/>
              </a:defRPr>
            </a:lvl6pPr>
          </a:lstStyle>
          <a:p>
            <a:pPr lvl="0"/>
            <a:r>
              <a:rPr lang="de-DE" dirty="0"/>
              <a:t>Formatvorlagen des Textmasters bearbeiten</a:t>
            </a:r>
          </a:p>
          <a:p>
            <a:pPr lvl="2"/>
            <a:r>
              <a:rPr lang="de-DE" dirty="0"/>
              <a:t>Aufzählungszeichen Erste Ebene</a:t>
            </a:r>
          </a:p>
          <a:p>
            <a:pPr lvl="3"/>
            <a:r>
              <a:rPr lang="de-DE" dirty="0"/>
              <a:t>Aufzählungszeichen Zweite Ebene </a:t>
            </a:r>
          </a:p>
          <a:p>
            <a:pPr lvl="4"/>
            <a:r>
              <a:rPr lang="de-DE" dirty="0"/>
              <a:t>Aufzählungszeichen Dritte Ebene</a:t>
            </a:r>
          </a:p>
          <a:p>
            <a:pPr lvl="0"/>
            <a:endParaRPr lang="de-DE" dirty="0"/>
          </a:p>
          <a:p>
            <a:pPr lvl="1"/>
            <a:endParaRPr lang="de-DE" dirty="0"/>
          </a:p>
        </p:txBody>
      </p:sp>
      <p:sp>
        <p:nvSpPr>
          <p:cNvPr id="16" name="Textplatzhalter 2"/>
          <p:cNvSpPr>
            <a:spLocks noGrp="1"/>
          </p:cNvSpPr>
          <p:nvPr>
            <p:ph type="body" sz="quarter" idx="17" hasCustomPrompt="1"/>
          </p:nvPr>
        </p:nvSpPr>
        <p:spPr>
          <a:xfrm>
            <a:off x="540000" y="6083999"/>
            <a:ext cx="8752774" cy="218111"/>
          </a:xfrm>
          <a:prstGeom prst="rect">
            <a:avLst/>
          </a:prstGeom>
        </p:spPr>
        <p:txBody>
          <a:bodyPr lIns="0" tIns="36000" rIns="0" bIns="36000"/>
          <a:lstStyle>
            <a:lvl1pPr algn="r">
              <a:defRPr sz="900">
                <a:latin typeface="+mn-lt"/>
                <a:cs typeface="Calibri Light" panose="020F0302020204030204" pitchFamily="34" charset="0"/>
              </a:defRPr>
            </a:lvl1pPr>
            <a:lvl2pPr>
              <a:defRPr sz="629">
                <a:latin typeface="Calibri Light" panose="020F0302020204030204" pitchFamily="34" charset="0"/>
                <a:cs typeface="Calibri Light" panose="020F0302020204030204" pitchFamily="34" charset="0"/>
              </a:defRPr>
            </a:lvl2pPr>
            <a:lvl3pPr>
              <a:defRPr sz="629">
                <a:latin typeface="Calibri Light" panose="020F0302020204030204" pitchFamily="34" charset="0"/>
                <a:cs typeface="Calibri Light" panose="020F0302020204030204" pitchFamily="34" charset="0"/>
              </a:defRPr>
            </a:lvl3pPr>
            <a:lvl4pPr>
              <a:defRPr sz="629">
                <a:latin typeface="Calibri Light" panose="020F0302020204030204" pitchFamily="34" charset="0"/>
                <a:cs typeface="Calibri Light" panose="020F0302020204030204" pitchFamily="34" charset="0"/>
              </a:defRPr>
            </a:lvl4pPr>
            <a:lvl5pPr>
              <a:defRPr sz="629">
                <a:latin typeface="Calibri Light" panose="020F0302020204030204" pitchFamily="34" charset="0"/>
                <a:cs typeface="Calibri Light" panose="020F0302020204030204" pitchFamily="34" charset="0"/>
              </a:defRPr>
            </a:lvl5pPr>
          </a:lstStyle>
          <a:p>
            <a:pPr lvl="0"/>
            <a:r>
              <a:rPr lang="de-DE" dirty="0"/>
              <a:t>Quelle: Unternehmensinformation, S&amp;P Capital IQ, Eigene Analysen</a:t>
            </a:r>
            <a:endParaRPr lang="de-AT" dirty="0"/>
          </a:p>
        </p:txBody>
      </p:sp>
      <p:cxnSp>
        <p:nvCxnSpPr>
          <p:cNvPr id="14" name="Gerader Verbinder 13"/>
          <p:cNvCxnSpPr/>
          <p:nvPr userDrawn="1"/>
        </p:nvCxnSpPr>
        <p:spPr>
          <a:xfrm>
            <a:off x="514800" y="6351455"/>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a:xfrm>
            <a:off x="514800" y="1564813"/>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4800" y="6456252"/>
            <a:ext cx="864524" cy="124968"/>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997" y="442200"/>
            <a:ext cx="897775" cy="286512"/>
          </a:xfrm>
          <a:prstGeom prst="rect">
            <a:avLst/>
          </a:prstGeom>
        </p:spPr>
      </p:pic>
      <p:sp>
        <p:nvSpPr>
          <p:cNvPr id="22" name="Titel 4"/>
          <p:cNvSpPr>
            <a:spLocks noGrp="1"/>
          </p:cNvSpPr>
          <p:nvPr>
            <p:ph type="title" hasCustomPrompt="1"/>
          </p:nvPr>
        </p:nvSpPr>
        <p:spPr>
          <a:xfrm>
            <a:off x="532800" y="261888"/>
            <a:ext cx="7778684" cy="500112"/>
          </a:xfrm>
          <a:prstGeom prst="rect">
            <a:avLst/>
          </a:prstGeom>
        </p:spPr>
        <p:txBody>
          <a:bodyPr lIns="0" tIns="0" rIns="0"/>
          <a:lstStyle>
            <a:lvl1pPr algn="l">
              <a:defRPr sz="2800" b="0" baseline="0">
                <a:solidFill>
                  <a:srgbClr val="000000"/>
                </a:solidFill>
                <a:latin typeface="+mn-lt"/>
                <a:cs typeface="Calibri Light" panose="020F0302020204030204" pitchFamily="34" charset="0"/>
              </a:defRPr>
            </a:lvl1pPr>
          </a:lstStyle>
          <a:p>
            <a:r>
              <a:rPr lang="de-DE" dirty="0"/>
              <a:t>Übersicht-Titel durch Klicken bearbeiten</a:t>
            </a:r>
          </a:p>
        </p:txBody>
      </p:sp>
      <p:sp>
        <p:nvSpPr>
          <p:cNvPr id="25" name="Inhaltsplatzhalter 6"/>
          <p:cNvSpPr>
            <a:spLocks noGrp="1"/>
          </p:cNvSpPr>
          <p:nvPr>
            <p:ph sz="quarter" idx="20" hasCustomPrompt="1"/>
          </p:nvPr>
        </p:nvSpPr>
        <p:spPr>
          <a:xfrm>
            <a:off x="532800" y="762000"/>
            <a:ext cx="7778684" cy="794792"/>
          </a:xfrm>
          <a:prstGeom prst="rect">
            <a:avLst/>
          </a:prstGeom>
        </p:spPr>
        <p:txBody>
          <a:bodyPr lIns="0" tIns="0" anchor="t"/>
          <a:lstStyle>
            <a:lvl1pPr marL="0" marR="0" indent="0" algn="l" defTabSz="914400" eaLnBrk="1" fontAlgn="auto" latinLnBrk="0" hangingPunct="1">
              <a:lnSpc>
                <a:spcPct val="100000"/>
              </a:lnSpc>
              <a:spcBef>
                <a:spcPts val="0"/>
              </a:spcBef>
              <a:spcAft>
                <a:spcPts val="0"/>
              </a:spcAft>
              <a:buClrTx/>
              <a:buSzTx/>
              <a:buFontTx/>
              <a:buNone/>
              <a:tabLst/>
              <a:defRPr sz="2400" b="0" baseline="0">
                <a:solidFill>
                  <a:schemeClr val="tx2"/>
                </a:solidFill>
                <a:latin typeface="+mn-lt"/>
                <a:cs typeface="Calibri Light" panose="020F0302020204030204" pitchFamily="34" charset="0"/>
              </a:defRPr>
            </a:lvl1pPr>
            <a:lvl2pPr>
              <a:defRPr>
                <a:solidFill>
                  <a:srgbClr val="6F6F6F"/>
                </a:solidFill>
              </a:defRPr>
            </a:lvl2pPr>
            <a:lvl3pPr>
              <a:defRPr>
                <a:solidFill>
                  <a:srgbClr val="6F6F6F"/>
                </a:solidFill>
              </a:defRPr>
            </a:lvl3pPr>
            <a:lvl4pPr>
              <a:defRPr>
                <a:solidFill>
                  <a:srgbClr val="6F6F6F"/>
                </a:solidFill>
              </a:defRPr>
            </a:lvl4pPr>
            <a:lvl5pPr>
              <a:defRPr>
                <a:solidFill>
                  <a:srgbClr val="6F6F6F"/>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lang="de-DE" dirty="0"/>
              <a:t>Titel durch Klicken bearbeiten</a:t>
            </a:r>
          </a:p>
          <a:p>
            <a:pPr marL="0" marR="0" lvl="0" indent="0" defTabSz="914400" eaLnBrk="1" fontAlgn="auto" latinLnBrk="0" hangingPunct="1">
              <a:lnSpc>
                <a:spcPct val="100000"/>
              </a:lnSpc>
              <a:spcBef>
                <a:spcPts val="0"/>
              </a:spcBef>
              <a:spcAft>
                <a:spcPts val="0"/>
              </a:spcAft>
              <a:buClrTx/>
              <a:buSzTx/>
              <a:buFontTx/>
              <a:buNone/>
              <a:tabLst/>
              <a:defRPr/>
            </a:pPr>
            <a:r>
              <a:rPr lang="de-DE" dirty="0"/>
              <a:t>zweizeilig</a:t>
            </a:r>
          </a:p>
        </p:txBody>
      </p:sp>
      <p:sp>
        <p:nvSpPr>
          <p:cNvPr id="20" name="Foliennummernplatzhalter 5"/>
          <p:cNvSpPr>
            <a:spLocks noGrp="1"/>
          </p:cNvSpPr>
          <p:nvPr>
            <p:ph type="sldNum" sz="quarter" idx="12"/>
          </p:nvPr>
        </p:nvSpPr>
        <p:spPr>
          <a:xfrm>
            <a:off x="8755200" y="6403710"/>
            <a:ext cx="462445" cy="298449"/>
          </a:xfrm>
          <a:prstGeom prst="rect">
            <a:avLst/>
          </a:prstGeom>
        </p:spPr>
        <p:txBody>
          <a:bodyPr/>
          <a:lstStyle>
            <a:lvl1pPr algn="r">
              <a:defRPr sz="1100"/>
            </a:lvl1pPr>
          </a:lstStyle>
          <a:p>
            <a:fld id="{94EA9344-C1D6-4830-9264-F36AACD1C02C}" type="slidenum">
              <a:rPr lang="de-AT" smtClean="0"/>
              <a:pPr/>
              <a:t>‹Nr.›</a:t>
            </a:fld>
            <a:endParaRPr lang="de-AT" dirty="0"/>
          </a:p>
        </p:txBody>
      </p:sp>
      <p:sp>
        <p:nvSpPr>
          <p:cNvPr id="21" name="Fußzeilenplatzhalter 4"/>
          <p:cNvSpPr>
            <a:spLocks noGrp="1"/>
          </p:cNvSpPr>
          <p:nvPr>
            <p:ph type="ftr" sz="quarter" idx="11"/>
          </p:nvPr>
        </p:nvSpPr>
        <p:spPr>
          <a:xfrm>
            <a:off x="2001600" y="6403710"/>
            <a:ext cx="5976664" cy="365125"/>
          </a:xfrm>
          <a:prstGeom prst="rect">
            <a:avLst/>
          </a:prstGeom>
        </p:spPr>
        <p:txBody>
          <a:bodyPr/>
          <a:lstStyle>
            <a:lvl1pPr algn="ctr">
              <a:defRPr sz="1800"/>
            </a:lvl1pPr>
          </a:lstStyle>
          <a:p>
            <a:r>
              <a:rPr lang="de-AT" dirty="0"/>
              <a:t>Titel der Präsentation (Calibri, 18, schwarz)</a:t>
            </a:r>
          </a:p>
        </p:txBody>
      </p:sp>
    </p:spTree>
    <p:extLst>
      <p:ext uri="{BB962C8B-B14F-4D97-AF65-F5344CB8AC3E}">
        <p14:creationId xmlns:p14="http://schemas.microsoft.com/office/powerpoint/2010/main" val="40923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bschnittswechsel - Übersicht">
    <p:spTree>
      <p:nvGrpSpPr>
        <p:cNvPr id="1" name=""/>
        <p:cNvGrpSpPr/>
        <p:nvPr/>
      </p:nvGrpSpPr>
      <p:grpSpPr>
        <a:xfrm>
          <a:off x="0" y="0"/>
          <a:ext cx="0" cy="0"/>
          <a:chOff x="0" y="0"/>
          <a:chExt cx="0" cy="0"/>
        </a:xfrm>
      </p:grpSpPr>
      <p:pic>
        <p:nvPicPr>
          <p:cNvPr id="20" name="Grafik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4800" y="1191627"/>
            <a:ext cx="8766279" cy="5144511"/>
          </a:xfrm>
          <a:prstGeom prst="rect">
            <a:avLst/>
          </a:prstGeom>
        </p:spPr>
      </p:pic>
      <p:sp>
        <p:nvSpPr>
          <p:cNvPr id="14" name="Textplatzhalter 13"/>
          <p:cNvSpPr>
            <a:spLocks noGrp="1"/>
          </p:cNvSpPr>
          <p:nvPr>
            <p:ph type="body" sz="quarter" idx="15" hasCustomPrompt="1"/>
          </p:nvPr>
        </p:nvSpPr>
        <p:spPr>
          <a:xfrm>
            <a:off x="532800" y="3230483"/>
            <a:ext cx="8746698" cy="1066800"/>
          </a:xfrm>
          <a:prstGeom prst="rect">
            <a:avLst/>
          </a:prstGeom>
        </p:spPr>
        <p:txBody>
          <a:bodyPr lIns="0" rIns="0"/>
          <a:lstStyle>
            <a:lvl1pPr marL="0" indent="0">
              <a:buFont typeface="+mj-lt"/>
              <a:buNone/>
              <a:defRPr sz="3600" b="0" baseline="0">
                <a:latin typeface="+mn-lt"/>
                <a:cs typeface="Calibri Light" panose="020F0302020204030204" pitchFamily="34" charset="0"/>
              </a:defRPr>
            </a:lvl1pPr>
          </a:lstStyle>
          <a:p>
            <a:pPr lvl="0"/>
            <a:r>
              <a:rPr lang="de-DE" dirty="0"/>
              <a:t>X. Abschnitt XXX</a:t>
            </a:r>
          </a:p>
        </p:txBody>
      </p:sp>
      <p:cxnSp>
        <p:nvCxnSpPr>
          <p:cNvPr id="10" name="Gerader Verbinder 9"/>
          <p:cNvCxnSpPr/>
          <p:nvPr userDrawn="1"/>
        </p:nvCxnSpPr>
        <p:spPr>
          <a:xfrm>
            <a:off x="514800" y="6351455"/>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a:xfrm>
            <a:off x="514800" y="1191627"/>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4800" y="6456252"/>
            <a:ext cx="864524" cy="124968"/>
          </a:xfrm>
          <a:prstGeom prst="rect">
            <a:avLst/>
          </a:prstGeom>
        </p:spPr>
      </p:pic>
      <p:pic>
        <p:nvPicPr>
          <p:cNvPr id="12" name="Grafik 11"/>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8394997" y="442200"/>
            <a:ext cx="897775" cy="286512"/>
          </a:xfrm>
          <a:prstGeom prst="rect">
            <a:avLst/>
          </a:prstGeom>
        </p:spPr>
      </p:pic>
      <p:sp>
        <p:nvSpPr>
          <p:cNvPr id="9" name="Foliennummernplatzhalter 5"/>
          <p:cNvSpPr>
            <a:spLocks noGrp="1"/>
          </p:cNvSpPr>
          <p:nvPr>
            <p:ph type="sldNum" sz="quarter" idx="12"/>
          </p:nvPr>
        </p:nvSpPr>
        <p:spPr>
          <a:xfrm>
            <a:off x="8755200" y="6403710"/>
            <a:ext cx="462445" cy="298449"/>
          </a:xfrm>
          <a:prstGeom prst="rect">
            <a:avLst/>
          </a:prstGeom>
        </p:spPr>
        <p:txBody>
          <a:bodyPr/>
          <a:lstStyle>
            <a:lvl1pPr algn="r">
              <a:defRPr sz="1100"/>
            </a:lvl1pPr>
          </a:lstStyle>
          <a:p>
            <a:fld id="{94EA9344-C1D6-4830-9264-F36AACD1C02C}" type="slidenum">
              <a:rPr lang="de-AT" smtClean="0"/>
              <a:pPr/>
              <a:t>‹Nr.›</a:t>
            </a:fld>
            <a:endParaRPr lang="de-AT" dirty="0"/>
          </a:p>
        </p:txBody>
      </p:sp>
    </p:spTree>
    <p:extLst>
      <p:ext uri="{BB962C8B-B14F-4D97-AF65-F5344CB8AC3E}">
        <p14:creationId xmlns:p14="http://schemas.microsoft.com/office/powerpoint/2010/main" val="125961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 Textboxen je 1/2">
    <p:spTree>
      <p:nvGrpSpPr>
        <p:cNvPr id="1" name=""/>
        <p:cNvGrpSpPr/>
        <p:nvPr/>
      </p:nvGrpSpPr>
      <p:grpSpPr>
        <a:xfrm>
          <a:off x="0" y="0"/>
          <a:ext cx="0" cy="0"/>
          <a:chOff x="0" y="0"/>
          <a:chExt cx="0" cy="0"/>
        </a:xfrm>
      </p:grpSpPr>
      <p:sp>
        <p:nvSpPr>
          <p:cNvPr id="4" name="Textplatzhalter 3"/>
          <p:cNvSpPr>
            <a:spLocks noGrp="1"/>
          </p:cNvSpPr>
          <p:nvPr>
            <p:ph type="body" sz="quarter" idx="10" hasCustomPrompt="1"/>
          </p:nvPr>
        </p:nvSpPr>
        <p:spPr>
          <a:xfrm>
            <a:off x="532800" y="1295999"/>
            <a:ext cx="4260600" cy="4780800"/>
          </a:xfrm>
          <a:prstGeom prst="rect">
            <a:avLst/>
          </a:prstGeom>
        </p:spPr>
        <p:txBody>
          <a:bodyPr lIns="0" tIns="0" rIns="0"/>
          <a:lstStyle>
            <a:lvl1pPr marL="0">
              <a:buClrTx/>
              <a:defRPr lang="de-DE" sz="2200" b="1" baseline="0" dirty="0" smtClean="0">
                <a:solidFill>
                  <a:srgbClr val="000000"/>
                </a:solidFill>
                <a:latin typeface="+mn-lt"/>
                <a:ea typeface="+mn-ea"/>
                <a:cs typeface="Calibri Light" panose="020F0302020204030204" pitchFamily="34" charset="0"/>
              </a:defRPr>
            </a:lvl1pPr>
            <a:lvl2pPr marL="177800" indent="-177800">
              <a:buClrTx/>
              <a:buFont typeface="Wingdings" panose="05000000000000000000" pitchFamily="2" charset="2"/>
              <a:buNone/>
              <a:defRPr lang="de-DE" sz="2400" baseline="0" dirty="0" smtClean="0">
                <a:solidFill>
                  <a:srgbClr val="000000"/>
                </a:solidFill>
                <a:latin typeface="+mn-lt"/>
                <a:ea typeface="+mn-ea"/>
                <a:cs typeface="Calibri Light" panose="020F0302020204030204" pitchFamily="34" charset="0"/>
              </a:defRPr>
            </a:lvl2pPr>
            <a:lvl3pPr marL="271463" indent="-271463">
              <a:buClrTx/>
              <a:buFont typeface="Wingdings" panose="05000000000000000000" pitchFamily="2" charset="2"/>
              <a:buChar char="§"/>
              <a:defRPr sz="2200" baseline="0">
                <a:solidFill>
                  <a:srgbClr val="000000"/>
                </a:solidFill>
                <a:latin typeface="+mn-lt"/>
                <a:cs typeface="Calibri Light" panose="020F0302020204030204" pitchFamily="34" charset="0"/>
              </a:defRPr>
            </a:lvl3pPr>
            <a:lvl4pPr marL="534988" indent="-268288">
              <a:buClrTx/>
              <a:buFont typeface="Symbol" panose="05050102010706020507" pitchFamily="18" charset="2"/>
              <a:buChar char="-"/>
              <a:defRPr lang="de-DE" sz="2200" baseline="0" dirty="0" smtClean="0">
                <a:solidFill>
                  <a:srgbClr val="000000"/>
                </a:solidFill>
                <a:latin typeface="+mn-lt"/>
                <a:ea typeface="+mn-ea"/>
                <a:cs typeface="Calibri Light" panose="020F0302020204030204" pitchFamily="34" charset="0"/>
              </a:defRPr>
            </a:lvl4pPr>
            <a:lvl5pPr marL="801688" indent="-266700">
              <a:buClrTx/>
              <a:buFont typeface="Arial" panose="020B0604020202020204" pitchFamily="34" charset="0"/>
              <a:buChar char="•"/>
              <a:tabLst>
                <a:tab pos="719138" algn="l"/>
                <a:tab pos="801688" algn="l"/>
              </a:tabLst>
              <a:defRPr lang="de-DE" sz="2200" baseline="0" dirty="0" smtClean="0">
                <a:solidFill>
                  <a:srgbClr val="000000"/>
                </a:solidFill>
                <a:latin typeface="+mn-lt"/>
                <a:ea typeface="+mn-ea"/>
                <a:cs typeface="Calibri Light" panose="020F0302020204030204" pitchFamily="34" charset="0"/>
              </a:defRPr>
            </a:lvl5pPr>
            <a:lvl6pPr marL="804863" indent="-263525">
              <a:buClrTx/>
              <a:buFont typeface="Symbol" panose="05050102010706020507" pitchFamily="18" charset="2"/>
              <a:buChar char="-"/>
              <a:defRPr sz="2400" baseline="0">
                <a:latin typeface="+mn-lt"/>
                <a:cs typeface="Calibri Light" panose="020F0302020204030204" pitchFamily="34" charset="0"/>
              </a:defRPr>
            </a:lvl6pPr>
          </a:lstStyle>
          <a:p>
            <a:pPr lvl="0"/>
            <a:r>
              <a:rPr lang="de-DE" dirty="0"/>
              <a:t>Formatvorlagen des Textmasters bearbeiten</a:t>
            </a:r>
          </a:p>
          <a:p>
            <a:pPr lvl="2"/>
            <a:r>
              <a:rPr lang="de-DE" dirty="0"/>
              <a:t>Aufzählungszeichen Erste Ebene</a:t>
            </a:r>
          </a:p>
          <a:p>
            <a:pPr lvl="3"/>
            <a:r>
              <a:rPr lang="de-DE" dirty="0"/>
              <a:t>Aufzählungszeichen Zweite Ebene</a:t>
            </a:r>
          </a:p>
          <a:p>
            <a:pPr lvl="4"/>
            <a:r>
              <a:rPr lang="de-DE" dirty="0"/>
              <a:t>Aufzählungszeichen Dritte Ebene</a:t>
            </a:r>
          </a:p>
        </p:txBody>
      </p:sp>
      <p:sp>
        <p:nvSpPr>
          <p:cNvPr id="14" name="Textplatzhalter 2"/>
          <p:cNvSpPr>
            <a:spLocks noGrp="1"/>
          </p:cNvSpPr>
          <p:nvPr>
            <p:ph type="body" sz="quarter" idx="16" hasCustomPrompt="1"/>
          </p:nvPr>
        </p:nvSpPr>
        <p:spPr>
          <a:xfrm>
            <a:off x="532800" y="6084000"/>
            <a:ext cx="4260600" cy="180000"/>
          </a:xfrm>
          <a:prstGeom prst="rect">
            <a:avLst/>
          </a:prstGeom>
        </p:spPr>
        <p:txBody>
          <a:bodyPr lIns="0" tIns="36000" rIns="0" bIns="36000"/>
          <a:lstStyle>
            <a:lvl1pPr algn="r">
              <a:defRPr sz="900">
                <a:latin typeface="+mn-lt"/>
                <a:cs typeface="Calibri Light" panose="020F0302020204030204" pitchFamily="34" charset="0"/>
              </a:defRPr>
            </a:lvl1pPr>
            <a:lvl2pPr>
              <a:defRPr sz="629">
                <a:latin typeface="Calibri Light" panose="020F0302020204030204" pitchFamily="34" charset="0"/>
                <a:cs typeface="Calibri Light" panose="020F0302020204030204" pitchFamily="34" charset="0"/>
              </a:defRPr>
            </a:lvl2pPr>
            <a:lvl3pPr>
              <a:defRPr sz="629">
                <a:latin typeface="Calibri Light" panose="020F0302020204030204" pitchFamily="34" charset="0"/>
                <a:cs typeface="Calibri Light" panose="020F0302020204030204" pitchFamily="34" charset="0"/>
              </a:defRPr>
            </a:lvl3pPr>
            <a:lvl4pPr>
              <a:defRPr sz="629">
                <a:latin typeface="Calibri Light" panose="020F0302020204030204" pitchFamily="34" charset="0"/>
                <a:cs typeface="Calibri Light" panose="020F0302020204030204" pitchFamily="34" charset="0"/>
              </a:defRPr>
            </a:lvl4pPr>
            <a:lvl5pPr>
              <a:defRPr sz="629">
                <a:latin typeface="Calibri Light" panose="020F0302020204030204" pitchFamily="34" charset="0"/>
                <a:cs typeface="Calibri Light" panose="020F0302020204030204" pitchFamily="34" charset="0"/>
              </a:defRPr>
            </a:lvl5pPr>
          </a:lstStyle>
          <a:p>
            <a:pPr lvl="0"/>
            <a:r>
              <a:rPr lang="de-DE" dirty="0"/>
              <a:t>Quelle: Unternehmensinformation, S&amp;P Capital IQ, Eigene Analysen</a:t>
            </a:r>
            <a:endParaRPr lang="de-AT" dirty="0"/>
          </a:p>
        </p:txBody>
      </p:sp>
      <p:cxnSp>
        <p:nvCxnSpPr>
          <p:cNvPr id="18" name="Gerader Verbinder 17"/>
          <p:cNvCxnSpPr/>
          <p:nvPr userDrawn="1"/>
        </p:nvCxnSpPr>
        <p:spPr>
          <a:xfrm>
            <a:off x="514800" y="6351455"/>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a:xfrm>
            <a:off x="514800" y="1191627"/>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22" name="Grafik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4800" y="6456252"/>
            <a:ext cx="864524" cy="124968"/>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5200" y="442200"/>
            <a:ext cx="897775" cy="286512"/>
          </a:xfrm>
          <a:prstGeom prst="rect">
            <a:avLst/>
          </a:prstGeom>
        </p:spPr>
      </p:pic>
      <p:sp>
        <p:nvSpPr>
          <p:cNvPr id="24" name="Textplatzhalter 2"/>
          <p:cNvSpPr>
            <a:spLocks noGrp="1"/>
          </p:cNvSpPr>
          <p:nvPr>
            <p:ph type="body" sz="quarter" idx="20" hasCustomPrompt="1"/>
          </p:nvPr>
        </p:nvSpPr>
        <p:spPr>
          <a:xfrm>
            <a:off x="5014989" y="6084000"/>
            <a:ext cx="4260600" cy="180000"/>
          </a:xfrm>
          <a:prstGeom prst="rect">
            <a:avLst/>
          </a:prstGeom>
        </p:spPr>
        <p:txBody>
          <a:bodyPr lIns="0" tIns="36000" rIns="0" bIns="36000"/>
          <a:lstStyle>
            <a:lvl1pPr algn="r">
              <a:defRPr sz="900">
                <a:latin typeface="+mn-lt"/>
                <a:cs typeface="Calibri Light" panose="020F0302020204030204" pitchFamily="34" charset="0"/>
              </a:defRPr>
            </a:lvl1pPr>
            <a:lvl2pPr>
              <a:defRPr sz="629">
                <a:latin typeface="Calibri Light" panose="020F0302020204030204" pitchFamily="34" charset="0"/>
                <a:cs typeface="Calibri Light" panose="020F0302020204030204" pitchFamily="34" charset="0"/>
              </a:defRPr>
            </a:lvl2pPr>
            <a:lvl3pPr>
              <a:defRPr sz="629">
                <a:latin typeface="Calibri Light" panose="020F0302020204030204" pitchFamily="34" charset="0"/>
                <a:cs typeface="Calibri Light" panose="020F0302020204030204" pitchFamily="34" charset="0"/>
              </a:defRPr>
            </a:lvl3pPr>
            <a:lvl4pPr>
              <a:defRPr sz="629">
                <a:latin typeface="Calibri Light" panose="020F0302020204030204" pitchFamily="34" charset="0"/>
                <a:cs typeface="Calibri Light" panose="020F0302020204030204" pitchFamily="34" charset="0"/>
              </a:defRPr>
            </a:lvl4pPr>
            <a:lvl5pPr>
              <a:defRPr sz="629">
                <a:latin typeface="Calibri Light" panose="020F0302020204030204" pitchFamily="34" charset="0"/>
                <a:cs typeface="Calibri Light" panose="020F0302020204030204" pitchFamily="34" charset="0"/>
              </a:defRPr>
            </a:lvl5pPr>
          </a:lstStyle>
          <a:p>
            <a:pPr lvl="0"/>
            <a:r>
              <a:rPr lang="de-DE" dirty="0"/>
              <a:t>Quelle: Unternehmensinformation, S&amp;P Capital IQ, Eigene Analysen</a:t>
            </a:r>
            <a:endParaRPr lang="de-AT" dirty="0"/>
          </a:p>
        </p:txBody>
      </p:sp>
      <p:sp>
        <p:nvSpPr>
          <p:cNvPr id="26" name="Titel 4"/>
          <p:cNvSpPr>
            <a:spLocks noGrp="1"/>
          </p:cNvSpPr>
          <p:nvPr>
            <p:ph type="title" hasCustomPrompt="1"/>
          </p:nvPr>
        </p:nvSpPr>
        <p:spPr>
          <a:xfrm>
            <a:off x="532800" y="261888"/>
            <a:ext cx="7778684" cy="500112"/>
          </a:xfrm>
          <a:prstGeom prst="rect">
            <a:avLst/>
          </a:prstGeom>
        </p:spPr>
        <p:txBody>
          <a:bodyPr lIns="0" tIns="0" rIns="0"/>
          <a:lstStyle>
            <a:lvl1pPr algn="l">
              <a:defRPr sz="2800" b="0" baseline="0">
                <a:solidFill>
                  <a:srgbClr val="000000"/>
                </a:solidFill>
                <a:latin typeface="+mn-lt"/>
                <a:cs typeface="Calibri Light" panose="020F0302020204030204" pitchFamily="34" charset="0"/>
              </a:defRPr>
            </a:lvl1pPr>
          </a:lstStyle>
          <a:p>
            <a:r>
              <a:rPr lang="de-DE" dirty="0"/>
              <a:t>Übersicht-Titel durch Klicken bearbeiten</a:t>
            </a:r>
          </a:p>
        </p:txBody>
      </p:sp>
      <p:sp>
        <p:nvSpPr>
          <p:cNvPr id="28" name="Inhaltsplatzhalter 6"/>
          <p:cNvSpPr>
            <a:spLocks noGrp="1"/>
          </p:cNvSpPr>
          <p:nvPr>
            <p:ph sz="quarter" idx="22" hasCustomPrompt="1"/>
          </p:nvPr>
        </p:nvSpPr>
        <p:spPr>
          <a:xfrm>
            <a:off x="532800" y="762000"/>
            <a:ext cx="7778684" cy="428604"/>
          </a:xfrm>
          <a:prstGeom prst="rect">
            <a:avLst/>
          </a:prstGeom>
        </p:spPr>
        <p:txBody>
          <a:bodyPr lIns="0" tIns="0" anchor="t"/>
          <a:lstStyle>
            <a:lvl1pPr marL="0" marR="0" indent="0" algn="l" defTabSz="914400" eaLnBrk="1" fontAlgn="auto" latinLnBrk="0" hangingPunct="1">
              <a:lnSpc>
                <a:spcPct val="100000"/>
              </a:lnSpc>
              <a:spcBef>
                <a:spcPts val="0"/>
              </a:spcBef>
              <a:spcAft>
                <a:spcPts val="0"/>
              </a:spcAft>
              <a:buClrTx/>
              <a:buSzTx/>
              <a:buFontTx/>
              <a:buNone/>
              <a:tabLst/>
              <a:defRPr sz="2400" b="0" baseline="0">
                <a:solidFill>
                  <a:schemeClr val="tx2"/>
                </a:solidFill>
                <a:latin typeface="+mn-lt"/>
                <a:cs typeface="Calibri Light" panose="020F0302020204030204" pitchFamily="34" charset="0"/>
              </a:defRPr>
            </a:lvl1pPr>
            <a:lvl2pPr>
              <a:defRPr>
                <a:solidFill>
                  <a:srgbClr val="6F6F6F"/>
                </a:solidFill>
              </a:defRPr>
            </a:lvl2pPr>
            <a:lvl3pPr>
              <a:defRPr>
                <a:solidFill>
                  <a:srgbClr val="6F6F6F"/>
                </a:solidFill>
              </a:defRPr>
            </a:lvl3pPr>
            <a:lvl4pPr>
              <a:defRPr>
                <a:solidFill>
                  <a:srgbClr val="6F6F6F"/>
                </a:solidFill>
              </a:defRPr>
            </a:lvl4pPr>
            <a:lvl5pPr>
              <a:defRPr>
                <a:solidFill>
                  <a:srgbClr val="6F6F6F"/>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lang="de-DE" dirty="0"/>
              <a:t>Titel durch Klicken bearbeiten</a:t>
            </a:r>
          </a:p>
        </p:txBody>
      </p:sp>
      <p:sp>
        <p:nvSpPr>
          <p:cNvPr id="17" name="Textplatzhalter 3"/>
          <p:cNvSpPr>
            <a:spLocks noGrp="1"/>
          </p:cNvSpPr>
          <p:nvPr>
            <p:ph type="body" sz="quarter" idx="23" hasCustomPrompt="1"/>
          </p:nvPr>
        </p:nvSpPr>
        <p:spPr>
          <a:xfrm>
            <a:off x="5014989" y="1295999"/>
            <a:ext cx="4260600" cy="4780800"/>
          </a:xfrm>
          <a:prstGeom prst="rect">
            <a:avLst/>
          </a:prstGeom>
        </p:spPr>
        <p:txBody>
          <a:bodyPr lIns="0" tIns="0" rIns="0"/>
          <a:lstStyle>
            <a:lvl1pPr marL="0">
              <a:buClrTx/>
              <a:defRPr lang="de-DE" sz="2200" b="1" baseline="0" dirty="0" smtClean="0">
                <a:solidFill>
                  <a:srgbClr val="000000"/>
                </a:solidFill>
                <a:latin typeface="+mn-lt"/>
                <a:ea typeface="+mn-ea"/>
                <a:cs typeface="Calibri Light" panose="020F0302020204030204" pitchFamily="34" charset="0"/>
              </a:defRPr>
            </a:lvl1pPr>
            <a:lvl2pPr marL="177800" indent="-177800">
              <a:buClrTx/>
              <a:buFont typeface="Wingdings" panose="05000000000000000000" pitchFamily="2" charset="2"/>
              <a:buNone/>
              <a:defRPr lang="de-DE" sz="2400" baseline="0" dirty="0" smtClean="0">
                <a:solidFill>
                  <a:srgbClr val="000000"/>
                </a:solidFill>
                <a:latin typeface="+mn-lt"/>
                <a:ea typeface="+mn-ea"/>
                <a:cs typeface="Calibri Light" panose="020F0302020204030204" pitchFamily="34" charset="0"/>
              </a:defRPr>
            </a:lvl2pPr>
            <a:lvl3pPr marL="271463" indent="-271463">
              <a:buClrTx/>
              <a:buFont typeface="Wingdings" panose="05000000000000000000" pitchFamily="2" charset="2"/>
              <a:buChar char="§"/>
              <a:defRPr sz="2200" baseline="0">
                <a:solidFill>
                  <a:srgbClr val="000000"/>
                </a:solidFill>
                <a:latin typeface="+mn-lt"/>
                <a:cs typeface="Calibri Light" panose="020F0302020204030204" pitchFamily="34" charset="0"/>
              </a:defRPr>
            </a:lvl3pPr>
            <a:lvl4pPr marL="534988" indent="-268288">
              <a:buClrTx/>
              <a:buFont typeface="Symbol" panose="05050102010706020507" pitchFamily="18" charset="2"/>
              <a:buChar char="-"/>
              <a:defRPr lang="de-DE" sz="2200" baseline="0" dirty="0" smtClean="0">
                <a:solidFill>
                  <a:srgbClr val="000000"/>
                </a:solidFill>
                <a:latin typeface="+mn-lt"/>
                <a:ea typeface="+mn-ea"/>
                <a:cs typeface="Calibri Light" panose="020F0302020204030204" pitchFamily="34" charset="0"/>
              </a:defRPr>
            </a:lvl4pPr>
            <a:lvl5pPr marL="801688" indent="-266700">
              <a:buClrTx/>
              <a:buFont typeface="Arial" panose="020B0604020202020204" pitchFamily="34" charset="0"/>
              <a:buChar char="•"/>
              <a:tabLst/>
              <a:defRPr lang="de-DE" sz="2200" baseline="0" dirty="0" smtClean="0">
                <a:solidFill>
                  <a:srgbClr val="000000"/>
                </a:solidFill>
                <a:latin typeface="+mn-lt"/>
                <a:ea typeface="+mn-ea"/>
                <a:cs typeface="Calibri Light" panose="020F0302020204030204" pitchFamily="34" charset="0"/>
              </a:defRPr>
            </a:lvl5pPr>
            <a:lvl6pPr marL="804863" indent="-263525">
              <a:buClrTx/>
              <a:buFont typeface="Symbol" panose="05050102010706020507" pitchFamily="18" charset="2"/>
              <a:buChar char="-"/>
              <a:defRPr sz="2400" baseline="0">
                <a:latin typeface="+mn-lt"/>
                <a:cs typeface="Calibri Light" panose="020F0302020204030204" pitchFamily="34" charset="0"/>
              </a:defRPr>
            </a:lvl6pPr>
          </a:lstStyle>
          <a:p>
            <a:pPr lvl="0"/>
            <a:r>
              <a:rPr lang="de-DE" dirty="0"/>
              <a:t>Formatvorlagen des Textmasters bearbeiten</a:t>
            </a:r>
          </a:p>
          <a:p>
            <a:pPr lvl="2"/>
            <a:r>
              <a:rPr lang="de-DE" dirty="0"/>
              <a:t>Aufzählungszeichen Erste Ebene</a:t>
            </a:r>
          </a:p>
          <a:p>
            <a:pPr lvl="3"/>
            <a:r>
              <a:rPr lang="de-DE" dirty="0"/>
              <a:t>Aufzählungszeichen Zweite Ebene</a:t>
            </a:r>
          </a:p>
          <a:p>
            <a:pPr lvl="4"/>
            <a:r>
              <a:rPr lang="de-DE" dirty="0"/>
              <a:t>Aufzählungszeichen Dritte Ebene</a:t>
            </a:r>
          </a:p>
        </p:txBody>
      </p:sp>
      <p:sp>
        <p:nvSpPr>
          <p:cNvPr id="15" name="Fußzeilenplatzhalter 4"/>
          <p:cNvSpPr>
            <a:spLocks noGrp="1"/>
          </p:cNvSpPr>
          <p:nvPr>
            <p:ph type="ftr" sz="quarter" idx="11"/>
          </p:nvPr>
        </p:nvSpPr>
        <p:spPr>
          <a:xfrm>
            <a:off x="2001600" y="6403710"/>
            <a:ext cx="5976664" cy="365125"/>
          </a:xfrm>
          <a:prstGeom prst="rect">
            <a:avLst/>
          </a:prstGeom>
        </p:spPr>
        <p:txBody>
          <a:bodyPr/>
          <a:lstStyle>
            <a:lvl1pPr algn="ctr">
              <a:defRPr sz="1800"/>
            </a:lvl1pPr>
          </a:lstStyle>
          <a:p>
            <a:r>
              <a:rPr lang="de-AT" dirty="0"/>
              <a:t>Titel der Präsentation (Calibri, 18, schwarz)</a:t>
            </a:r>
          </a:p>
        </p:txBody>
      </p:sp>
      <p:sp>
        <p:nvSpPr>
          <p:cNvPr id="20" name="Foliennummernplatzhalter 5"/>
          <p:cNvSpPr>
            <a:spLocks noGrp="1"/>
          </p:cNvSpPr>
          <p:nvPr>
            <p:ph type="sldNum" sz="quarter" idx="12"/>
          </p:nvPr>
        </p:nvSpPr>
        <p:spPr>
          <a:xfrm>
            <a:off x="8755200" y="6403710"/>
            <a:ext cx="462445" cy="298449"/>
          </a:xfrm>
          <a:prstGeom prst="rect">
            <a:avLst/>
          </a:prstGeom>
        </p:spPr>
        <p:txBody>
          <a:bodyPr/>
          <a:lstStyle>
            <a:lvl1pPr algn="r">
              <a:defRPr sz="1100"/>
            </a:lvl1pPr>
          </a:lstStyle>
          <a:p>
            <a:fld id="{94EA9344-C1D6-4830-9264-F36AACD1C02C}" type="slidenum">
              <a:rPr lang="de-AT" smtClean="0"/>
              <a:pPr/>
              <a:t>‹Nr.›</a:t>
            </a:fld>
            <a:endParaRPr lang="de-AT" dirty="0"/>
          </a:p>
        </p:txBody>
      </p:sp>
    </p:spTree>
  </p:cSld>
  <p:clrMapOvr>
    <a:masterClrMapping/>
  </p:clrMapOvr>
  <p:extLst>
    <p:ext uri="{DCECCB84-F9BA-43D5-87BE-67443E8EF086}">
      <p15:sldGuideLst xmlns:p15="http://schemas.microsoft.com/office/powerpoint/2012/main">
        <p15:guide id="1" orient="horz" pos="3929" userDrawn="1">
          <p15:clr>
            <a:srgbClr val="FBAE40"/>
          </p15:clr>
        </p15:guide>
        <p15:guide id="2" pos="31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afik links 1/2, Text rechts 1/2">
    <p:spTree>
      <p:nvGrpSpPr>
        <p:cNvPr id="1" name=""/>
        <p:cNvGrpSpPr/>
        <p:nvPr/>
      </p:nvGrpSpPr>
      <p:grpSpPr>
        <a:xfrm>
          <a:off x="0" y="0"/>
          <a:ext cx="0" cy="0"/>
          <a:chOff x="0" y="0"/>
          <a:chExt cx="0" cy="0"/>
        </a:xfrm>
      </p:grpSpPr>
      <p:cxnSp>
        <p:nvCxnSpPr>
          <p:cNvPr id="18" name="Gerader Verbinder 17"/>
          <p:cNvCxnSpPr/>
          <p:nvPr userDrawn="1"/>
        </p:nvCxnSpPr>
        <p:spPr>
          <a:xfrm>
            <a:off x="514800" y="6351455"/>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a:xfrm>
            <a:off x="514800" y="1191627"/>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22" name="Grafik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4800" y="6456252"/>
            <a:ext cx="864524" cy="124968"/>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997" y="442200"/>
            <a:ext cx="897775" cy="286512"/>
          </a:xfrm>
          <a:prstGeom prst="rect">
            <a:avLst/>
          </a:prstGeom>
        </p:spPr>
      </p:pic>
      <p:sp>
        <p:nvSpPr>
          <p:cNvPr id="20" name="Textplatzhalter 2"/>
          <p:cNvSpPr>
            <a:spLocks noGrp="1"/>
          </p:cNvSpPr>
          <p:nvPr>
            <p:ph type="body" sz="quarter" idx="22" hasCustomPrompt="1"/>
          </p:nvPr>
        </p:nvSpPr>
        <p:spPr>
          <a:xfrm>
            <a:off x="5014989" y="6084000"/>
            <a:ext cx="4260600" cy="180000"/>
          </a:xfrm>
          <a:prstGeom prst="rect">
            <a:avLst/>
          </a:prstGeom>
        </p:spPr>
        <p:txBody>
          <a:bodyPr lIns="0" tIns="36000" rIns="0" bIns="36000"/>
          <a:lstStyle>
            <a:lvl1pPr algn="r">
              <a:defRPr sz="900">
                <a:latin typeface="+mn-lt"/>
                <a:cs typeface="Calibri Light" panose="020F0302020204030204" pitchFamily="34" charset="0"/>
              </a:defRPr>
            </a:lvl1pPr>
            <a:lvl2pPr>
              <a:defRPr sz="629">
                <a:latin typeface="Calibri Light" panose="020F0302020204030204" pitchFamily="34" charset="0"/>
                <a:cs typeface="Calibri Light" panose="020F0302020204030204" pitchFamily="34" charset="0"/>
              </a:defRPr>
            </a:lvl2pPr>
            <a:lvl3pPr>
              <a:defRPr sz="629">
                <a:latin typeface="Calibri Light" panose="020F0302020204030204" pitchFamily="34" charset="0"/>
                <a:cs typeface="Calibri Light" panose="020F0302020204030204" pitchFamily="34" charset="0"/>
              </a:defRPr>
            </a:lvl3pPr>
            <a:lvl4pPr>
              <a:defRPr sz="629">
                <a:latin typeface="Calibri Light" panose="020F0302020204030204" pitchFamily="34" charset="0"/>
                <a:cs typeface="Calibri Light" panose="020F0302020204030204" pitchFamily="34" charset="0"/>
              </a:defRPr>
            </a:lvl4pPr>
            <a:lvl5pPr>
              <a:defRPr sz="629">
                <a:latin typeface="Calibri Light" panose="020F0302020204030204" pitchFamily="34" charset="0"/>
                <a:cs typeface="Calibri Light" panose="020F0302020204030204" pitchFamily="34" charset="0"/>
              </a:defRPr>
            </a:lvl5pPr>
          </a:lstStyle>
          <a:p>
            <a:pPr lvl="0"/>
            <a:r>
              <a:rPr lang="de-DE" dirty="0"/>
              <a:t>Quelle: Unternehmensinformation, S&amp;P Capital IQ, Eigene Analysen</a:t>
            </a:r>
            <a:endParaRPr lang="de-AT" dirty="0"/>
          </a:p>
        </p:txBody>
      </p:sp>
      <p:sp>
        <p:nvSpPr>
          <p:cNvPr id="25" name="Textplatzhalter 2"/>
          <p:cNvSpPr>
            <a:spLocks noGrp="1"/>
          </p:cNvSpPr>
          <p:nvPr>
            <p:ph type="body" sz="quarter" idx="16" hasCustomPrompt="1"/>
          </p:nvPr>
        </p:nvSpPr>
        <p:spPr>
          <a:xfrm>
            <a:off x="532800" y="6084000"/>
            <a:ext cx="4260600" cy="180000"/>
          </a:xfrm>
          <a:prstGeom prst="rect">
            <a:avLst/>
          </a:prstGeom>
        </p:spPr>
        <p:txBody>
          <a:bodyPr lIns="0" tIns="36000" rIns="0" bIns="36000"/>
          <a:lstStyle>
            <a:lvl1pPr algn="r">
              <a:defRPr sz="900">
                <a:latin typeface="+mn-lt"/>
                <a:cs typeface="Calibri Light" panose="020F0302020204030204" pitchFamily="34" charset="0"/>
              </a:defRPr>
            </a:lvl1pPr>
            <a:lvl2pPr>
              <a:defRPr sz="629">
                <a:latin typeface="Calibri Light" panose="020F0302020204030204" pitchFamily="34" charset="0"/>
                <a:cs typeface="Calibri Light" panose="020F0302020204030204" pitchFamily="34" charset="0"/>
              </a:defRPr>
            </a:lvl2pPr>
            <a:lvl3pPr>
              <a:defRPr sz="629">
                <a:latin typeface="Calibri Light" panose="020F0302020204030204" pitchFamily="34" charset="0"/>
                <a:cs typeface="Calibri Light" panose="020F0302020204030204" pitchFamily="34" charset="0"/>
              </a:defRPr>
            </a:lvl3pPr>
            <a:lvl4pPr>
              <a:defRPr sz="629">
                <a:latin typeface="Calibri Light" panose="020F0302020204030204" pitchFamily="34" charset="0"/>
                <a:cs typeface="Calibri Light" panose="020F0302020204030204" pitchFamily="34" charset="0"/>
              </a:defRPr>
            </a:lvl4pPr>
            <a:lvl5pPr>
              <a:defRPr sz="629">
                <a:latin typeface="Calibri Light" panose="020F0302020204030204" pitchFamily="34" charset="0"/>
                <a:cs typeface="Calibri Light" panose="020F0302020204030204" pitchFamily="34" charset="0"/>
              </a:defRPr>
            </a:lvl5pPr>
          </a:lstStyle>
          <a:p>
            <a:pPr lvl="0"/>
            <a:r>
              <a:rPr lang="de-DE" dirty="0"/>
              <a:t>Quelle: Unternehmensinformation, S&amp;P Capital IQ, Eigene Analysen</a:t>
            </a:r>
            <a:endParaRPr lang="de-AT" dirty="0"/>
          </a:p>
        </p:txBody>
      </p:sp>
      <p:sp>
        <p:nvSpPr>
          <p:cNvPr id="3" name="Inhaltsplatzhalter 2"/>
          <p:cNvSpPr>
            <a:spLocks noGrp="1"/>
          </p:cNvSpPr>
          <p:nvPr>
            <p:ph sz="quarter" idx="23" hasCustomPrompt="1"/>
          </p:nvPr>
        </p:nvSpPr>
        <p:spPr>
          <a:xfrm>
            <a:off x="532800" y="1295999"/>
            <a:ext cx="4260850" cy="4780800"/>
          </a:xfrm>
          <a:prstGeom prst="rect">
            <a:avLst/>
          </a:prstGeom>
        </p:spPr>
        <p:txBody>
          <a:bodyPr tIns="0" bIns="0"/>
          <a:lstStyle>
            <a:lvl1pPr>
              <a:defRPr baseline="0">
                <a:latin typeface="+mn-lt"/>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de-DE" dirty="0"/>
              <a:t>Hier können Bilder, Tabellen, Grafiken, … eingefügt werden</a:t>
            </a:r>
            <a:endParaRPr lang="de-AT" dirty="0"/>
          </a:p>
        </p:txBody>
      </p:sp>
      <p:sp>
        <p:nvSpPr>
          <p:cNvPr id="26" name="Titel 4"/>
          <p:cNvSpPr>
            <a:spLocks noGrp="1"/>
          </p:cNvSpPr>
          <p:nvPr>
            <p:ph type="title" hasCustomPrompt="1"/>
          </p:nvPr>
        </p:nvSpPr>
        <p:spPr>
          <a:xfrm>
            <a:off x="532800" y="261888"/>
            <a:ext cx="7778684" cy="500112"/>
          </a:xfrm>
          <a:prstGeom prst="rect">
            <a:avLst/>
          </a:prstGeom>
        </p:spPr>
        <p:txBody>
          <a:bodyPr lIns="0" tIns="0" rIns="0"/>
          <a:lstStyle>
            <a:lvl1pPr algn="l">
              <a:defRPr sz="2800" b="0" baseline="0">
                <a:solidFill>
                  <a:srgbClr val="000000"/>
                </a:solidFill>
                <a:latin typeface="+mn-lt"/>
                <a:cs typeface="Calibri Light" panose="020F0302020204030204" pitchFamily="34" charset="0"/>
              </a:defRPr>
            </a:lvl1pPr>
          </a:lstStyle>
          <a:p>
            <a:r>
              <a:rPr lang="de-DE" dirty="0"/>
              <a:t>Übersicht-Titel durch Klicken bearbeiten</a:t>
            </a:r>
          </a:p>
        </p:txBody>
      </p:sp>
      <p:sp>
        <p:nvSpPr>
          <p:cNvPr id="28" name="Inhaltsplatzhalter 6"/>
          <p:cNvSpPr>
            <a:spLocks noGrp="1"/>
          </p:cNvSpPr>
          <p:nvPr>
            <p:ph sz="quarter" idx="20" hasCustomPrompt="1"/>
          </p:nvPr>
        </p:nvSpPr>
        <p:spPr>
          <a:xfrm>
            <a:off x="532800" y="762000"/>
            <a:ext cx="7778684" cy="428604"/>
          </a:xfrm>
          <a:prstGeom prst="rect">
            <a:avLst/>
          </a:prstGeom>
        </p:spPr>
        <p:txBody>
          <a:bodyPr lIns="0" tIns="0" anchor="t"/>
          <a:lstStyle>
            <a:lvl1pPr marL="0" marR="0" indent="0" algn="l" defTabSz="914400" eaLnBrk="1" fontAlgn="auto" latinLnBrk="0" hangingPunct="1">
              <a:lnSpc>
                <a:spcPct val="100000"/>
              </a:lnSpc>
              <a:spcBef>
                <a:spcPts val="0"/>
              </a:spcBef>
              <a:spcAft>
                <a:spcPts val="0"/>
              </a:spcAft>
              <a:buClrTx/>
              <a:buSzTx/>
              <a:buFontTx/>
              <a:buNone/>
              <a:tabLst/>
              <a:defRPr sz="2400" b="0" baseline="0">
                <a:solidFill>
                  <a:schemeClr val="tx2"/>
                </a:solidFill>
                <a:latin typeface="+mn-lt"/>
                <a:cs typeface="Calibri Light" panose="020F0302020204030204" pitchFamily="34" charset="0"/>
              </a:defRPr>
            </a:lvl1pPr>
            <a:lvl2pPr>
              <a:defRPr>
                <a:solidFill>
                  <a:srgbClr val="6F6F6F"/>
                </a:solidFill>
              </a:defRPr>
            </a:lvl2pPr>
            <a:lvl3pPr>
              <a:defRPr>
                <a:solidFill>
                  <a:srgbClr val="6F6F6F"/>
                </a:solidFill>
              </a:defRPr>
            </a:lvl3pPr>
            <a:lvl4pPr>
              <a:defRPr>
                <a:solidFill>
                  <a:srgbClr val="6F6F6F"/>
                </a:solidFill>
              </a:defRPr>
            </a:lvl4pPr>
            <a:lvl5pPr>
              <a:defRPr>
                <a:solidFill>
                  <a:srgbClr val="6F6F6F"/>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lang="de-DE" dirty="0"/>
              <a:t>Titel durch Klicken bearbeiten</a:t>
            </a:r>
          </a:p>
        </p:txBody>
      </p:sp>
      <p:sp>
        <p:nvSpPr>
          <p:cNvPr id="16" name="Textplatzhalter 3"/>
          <p:cNvSpPr>
            <a:spLocks noGrp="1"/>
          </p:cNvSpPr>
          <p:nvPr>
            <p:ph type="body" sz="quarter" idx="10" hasCustomPrompt="1"/>
          </p:nvPr>
        </p:nvSpPr>
        <p:spPr>
          <a:xfrm>
            <a:off x="5014739" y="1295999"/>
            <a:ext cx="4260600" cy="4780800"/>
          </a:xfrm>
          <a:prstGeom prst="rect">
            <a:avLst/>
          </a:prstGeom>
        </p:spPr>
        <p:txBody>
          <a:bodyPr lIns="0" tIns="0" rIns="0"/>
          <a:lstStyle>
            <a:lvl1pPr marL="0">
              <a:buClrTx/>
              <a:defRPr lang="de-DE" sz="2200" b="1" baseline="0" dirty="0" smtClean="0">
                <a:solidFill>
                  <a:srgbClr val="000000"/>
                </a:solidFill>
                <a:latin typeface="+mn-lt"/>
                <a:ea typeface="+mn-ea"/>
                <a:cs typeface="Calibri Light" panose="020F0302020204030204" pitchFamily="34" charset="0"/>
              </a:defRPr>
            </a:lvl1pPr>
            <a:lvl2pPr marL="177800" indent="-177800">
              <a:buClrTx/>
              <a:buFont typeface="Wingdings" panose="05000000000000000000" pitchFamily="2" charset="2"/>
              <a:buNone/>
              <a:defRPr lang="de-DE" sz="2400" baseline="0" dirty="0" smtClean="0">
                <a:solidFill>
                  <a:srgbClr val="000000"/>
                </a:solidFill>
                <a:latin typeface="+mn-lt"/>
                <a:ea typeface="+mn-ea"/>
                <a:cs typeface="Calibri Light" panose="020F0302020204030204" pitchFamily="34" charset="0"/>
              </a:defRPr>
            </a:lvl2pPr>
            <a:lvl3pPr marL="271463" indent="-271463">
              <a:buClrTx/>
              <a:buFont typeface="Wingdings" panose="05000000000000000000" pitchFamily="2" charset="2"/>
              <a:buChar char="§"/>
              <a:defRPr sz="2200" baseline="0">
                <a:solidFill>
                  <a:srgbClr val="000000"/>
                </a:solidFill>
                <a:latin typeface="+mn-lt"/>
                <a:cs typeface="Calibri Light" panose="020F0302020204030204" pitchFamily="34" charset="0"/>
              </a:defRPr>
            </a:lvl3pPr>
            <a:lvl4pPr marL="534988" indent="-268288">
              <a:buClrTx/>
              <a:buFont typeface="Symbol" panose="05050102010706020507" pitchFamily="18" charset="2"/>
              <a:buChar char="-"/>
              <a:defRPr lang="de-DE" sz="2200" baseline="0" dirty="0" smtClean="0">
                <a:solidFill>
                  <a:srgbClr val="000000"/>
                </a:solidFill>
                <a:latin typeface="+mn-lt"/>
                <a:ea typeface="+mn-ea"/>
                <a:cs typeface="Calibri Light" panose="020F0302020204030204" pitchFamily="34" charset="0"/>
              </a:defRPr>
            </a:lvl4pPr>
            <a:lvl5pPr marL="801688" indent="-266700">
              <a:buClrTx/>
              <a:buFont typeface="Arial" panose="020B0604020202020204" pitchFamily="34" charset="0"/>
              <a:buChar char="•"/>
              <a:tabLst/>
              <a:defRPr lang="de-DE" sz="2200" baseline="0" dirty="0" smtClean="0">
                <a:solidFill>
                  <a:srgbClr val="000000"/>
                </a:solidFill>
                <a:latin typeface="+mn-lt"/>
                <a:ea typeface="+mn-ea"/>
                <a:cs typeface="Calibri Light" panose="020F0302020204030204" pitchFamily="34" charset="0"/>
              </a:defRPr>
            </a:lvl5pPr>
            <a:lvl6pPr marL="804863" indent="-263525">
              <a:buClrTx/>
              <a:buFont typeface="Symbol" panose="05050102010706020507" pitchFamily="18" charset="2"/>
              <a:buChar char="-"/>
              <a:defRPr sz="2400" baseline="0">
                <a:latin typeface="+mn-lt"/>
                <a:cs typeface="Calibri Light" panose="020F0302020204030204" pitchFamily="34" charset="0"/>
              </a:defRPr>
            </a:lvl6pPr>
          </a:lstStyle>
          <a:p>
            <a:pPr lvl="0"/>
            <a:r>
              <a:rPr lang="de-DE" dirty="0"/>
              <a:t>Formatvorlagen des Textmasters bearbeiten</a:t>
            </a:r>
          </a:p>
          <a:p>
            <a:pPr lvl="2"/>
            <a:r>
              <a:rPr lang="de-DE" dirty="0"/>
              <a:t>Aufzählungszeichen Erste Ebene</a:t>
            </a:r>
          </a:p>
          <a:p>
            <a:pPr lvl="3"/>
            <a:r>
              <a:rPr lang="de-DE" dirty="0"/>
              <a:t>Aufzählungszeichen Zweite Ebene</a:t>
            </a:r>
          </a:p>
          <a:p>
            <a:pPr lvl="4"/>
            <a:r>
              <a:rPr lang="de-DE" dirty="0"/>
              <a:t>Aufzählungszeichen Dritte Ebene</a:t>
            </a:r>
          </a:p>
        </p:txBody>
      </p:sp>
      <p:sp>
        <p:nvSpPr>
          <p:cNvPr id="17" name="Foliennummernplatzhalter 5"/>
          <p:cNvSpPr>
            <a:spLocks noGrp="1"/>
          </p:cNvSpPr>
          <p:nvPr>
            <p:ph type="sldNum" sz="quarter" idx="12"/>
          </p:nvPr>
        </p:nvSpPr>
        <p:spPr>
          <a:xfrm>
            <a:off x="8755200" y="6403710"/>
            <a:ext cx="462445" cy="298449"/>
          </a:xfrm>
          <a:prstGeom prst="rect">
            <a:avLst/>
          </a:prstGeom>
        </p:spPr>
        <p:txBody>
          <a:bodyPr/>
          <a:lstStyle>
            <a:lvl1pPr algn="r">
              <a:defRPr sz="1100"/>
            </a:lvl1pPr>
          </a:lstStyle>
          <a:p>
            <a:fld id="{94EA9344-C1D6-4830-9264-F36AACD1C02C}" type="slidenum">
              <a:rPr lang="de-AT" smtClean="0"/>
              <a:pPr/>
              <a:t>‹Nr.›</a:t>
            </a:fld>
            <a:endParaRPr lang="de-AT" dirty="0"/>
          </a:p>
        </p:txBody>
      </p:sp>
      <p:sp>
        <p:nvSpPr>
          <p:cNvPr id="24" name="Fußzeilenplatzhalter 4"/>
          <p:cNvSpPr>
            <a:spLocks noGrp="1"/>
          </p:cNvSpPr>
          <p:nvPr>
            <p:ph type="ftr" sz="quarter" idx="11"/>
          </p:nvPr>
        </p:nvSpPr>
        <p:spPr>
          <a:xfrm>
            <a:off x="2001600" y="6403710"/>
            <a:ext cx="5976664" cy="365125"/>
          </a:xfrm>
          <a:prstGeom prst="rect">
            <a:avLst/>
          </a:prstGeom>
        </p:spPr>
        <p:txBody>
          <a:bodyPr/>
          <a:lstStyle>
            <a:lvl1pPr algn="ctr">
              <a:defRPr sz="1800"/>
            </a:lvl1pPr>
          </a:lstStyle>
          <a:p>
            <a:r>
              <a:rPr lang="de-AT" dirty="0"/>
              <a:t>Titel der Präsentation (Calibri, 18, schwarz)</a:t>
            </a:r>
          </a:p>
        </p:txBody>
      </p:sp>
    </p:spTree>
    <p:extLst>
      <p:ext uri="{BB962C8B-B14F-4D97-AF65-F5344CB8AC3E}">
        <p14:creationId xmlns:p14="http://schemas.microsoft.com/office/powerpoint/2010/main" val="2635714660"/>
      </p:ext>
    </p:extLst>
  </p:cSld>
  <p:clrMapOvr>
    <a:masterClrMapping/>
  </p:clrMapOvr>
  <p:extLst>
    <p:ext uri="{DCECCB84-F9BA-43D5-87BE-67443E8EF086}">
      <p15:sldGuideLst xmlns:p15="http://schemas.microsoft.com/office/powerpoint/2012/main">
        <p15:guide id="1" orient="horz" pos="3929" userDrawn="1">
          <p15:clr>
            <a:srgbClr val="FBAE40"/>
          </p15:clr>
        </p15:guide>
        <p15:guide id="2" pos="31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fik links 1/3, Text rechts 2/3">
    <p:spTree>
      <p:nvGrpSpPr>
        <p:cNvPr id="1" name=""/>
        <p:cNvGrpSpPr/>
        <p:nvPr/>
      </p:nvGrpSpPr>
      <p:grpSpPr>
        <a:xfrm>
          <a:off x="0" y="0"/>
          <a:ext cx="0" cy="0"/>
          <a:chOff x="0" y="0"/>
          <a:chExt cx="0" cy="0"/>
        </a:xfrm>
      </p:grpSpPr>
      <p:cxnSp>
        <p:nvCxnSpPr>
          <p:cNvPr id="15" name="Gerader Verbinder 14"/>
          <p:cNvCxnSpPr/>
          <p:nvPr userDrawn="1"/>
        </p:nvCxnSpPr>
        <p:spPr>
          <a:xfrm>
            <a:off x="513189" y="6351455"/>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a:xfrm>
            <a:off x="513189" y="1191627"/>
            <a:ext cx="877958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1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13192" y="6456252"/>
            <a:ext cx="864524" cy="124968"/>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94997" y="442200"/>
            <a:ext cx="897775" cy="286512"/>
          </a:xfrm>
          <a:prstGeom prst="rect">
            <a:avLst/>
          </a:prstGeom>
        </p:spPr>
      </p:pic>
      <p:sp>
        <p:nvSpPr>
          <p:cNvPr id="24" name="Inhaltsplatzhalter 2"/>
          <p:cNvSpPr>
            <a:spLocks noGrp="1"/>
          </p:cNvSpPr>
          <p:nvPr>
            <p:ph sz="quarter" idx="23" hasCustomPrompt="1"/>
          </p:nvPr>
        </p:nvSpPr>
        <p:spPr>
          <a:xfrm>
            <a:off x="532800" y="1295999"/>
            <a:ext cx="3600004" cy="4780800"/>
          </a:xfrm>
          <a:prstGeom prst="rect">
            <a:avLst/>
          </a:prstGeom>
        </p:spPr>
        <p:txBody>
          <a:bodyPr tIns="0"/>
          <a:lstStyle>
            <a:lvl1pPr>
              <a:defRPr baseline="0">
                <a:latin typeface="+mn-lt"/>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de-DE" dirty="0"/>
              <a:t>Hier können Bilder, Tabellen, Grafiken, … eingefügt werden</a:t>
            </a:r>
            <a:endParaRPr lang="de-AT" dirty="0"/>
          </a:p>
        </p:txBody>
      </p:sp>
      <p:sp>
        <p:nvSpPr>
          <p:cNvPr id="29" name="Titel 4"/>
          <p:cNvSpPr>
            <a:spLocks noGrp="1"/>
          </p:cNvSpPr>
          <p:nvPr>
            <p:ph type="title" hasCustomPrompt="1"/>
          </p:nvPr>
        </p:nvSpPr>
        <p:spPr>
          <a:xfrm>
            <a:off x="532800" y="261888"/>
            <a:ext cx="7778684" cy="500112"/>
          </a:xfrm>
          <a:prstGeom prst="rect">
            <a:avLst/>
          </a:prstGeom>
        </p:spPr>
        <p:txBody>
          <a:bodyPr lIns="0" tIns="0" rIns="0"/>
          <a:lstStyle>
            <a:lvl1pPr algn="l">
              <a:defRPr sz="2800" b="0" baseline="0">
                <a:solidFill>
                  <a:srgbClr val="000000"/>
                </a:solidFill>
                <a:latin typeface="+mn-lt"/>
                <a:cs typeface="Calibri Light" panose="020F0302020204030204" pitchFamily="34" charset="0"/>
              </a:defRPr>
            </a:lvl1pPr>
          </a:lstStyle>
          <a:p>
            <a:r>
              <a:rPr lang="de-DE" dirty="0"/>
              <a:t>Übersicht-Titel durch Klicken bearbeiten</a:t>
            </a:r>
          </a:p>
        </p:txBody>
      </p:sp>
      <p:sp>
        <p:nvSpPr>
          <p:cNvPr id="30" name="Inhaltsplatzhalter 6"/>
          <p:cNvSpPr>
            <a:spLocks noGrp="1"/>
          </p:cNvSpPr>
          <p:nvPr>
            <p:ph sz="quarter" idx="20" hasCustomPrompt="1"/>
          </p:nvPr>
        </p:nvSpPr>
        <p:spPr>
          <a:xfrm>
            <a:off x="532800" y="762000"/>
            <a:ext cx="7778684" cy="428604"/>
          </a:xfrm>
          <a:prstGeom prst="rect">
            <a:avLst/>
          </a:prstGeom>
        </p:spPr>
        <p:txBody>
          <a:bodyPr lIns="0" tIns="0" anchor="t"/>
          <a:lstStyle>
            <a:lvl1pPr marL="0" marR="0" indent="0" algn="l" defTabSz="914400" eaLnBrk="1" fontAlgn="auto" latinLnBrk="0" hangingPunct="1">
              <a:lnSpc>
                <a:spcPct val="100000"/>
              </a:lnSpc>
              <a:spcBef>
                <a:spcPts val="0"/>
              </a:spcBef>
              <a:spcAft>
                <a:spcPts val="0"/>
              </a:spcAft>
              <a:buClrTx/>
              <a:buSzTx/>
              <a:buFontTx/>
              <a:buNone/>
              <a:tabLst/>
              <a:defRPr sz="2400" b="0" baseline="0">
                <a:solidFill>
                  <a:schemeClr val="tx2"/>
                </a:solidFill>
                <a:latin typeface="+mn-lt"/>
                <a:cs typeface="Calibri Light" panose="020F0302020204030204" pitchFamily="34" charset="0"/>
              </a:defRPr>
            </a:lvl1pPr>
            <a:lvl2pPr>
              <a:defRPr>
                <a:solidFill>
                  <a:srgbClr val="6F6F6F"/>
                </a:solidFill>
              </a:defRPr>
            </a:lvl2pPr>
            <a:lvl3pPr>
              <a:defRPr>
                <a:solidFill>
                  <a:srgbClr val="6F6F6F"/>
                </a:solidFill>
              </a:defRPr>
            </a:lvl3pPr>
            <a:lvl4pPr>
              <a:defRPr>
                <a:solidFill>
                  <a:srgbClr val="6F6F6F"/>
                </a:solidFill>
              </a:defRPr>
            </a:lvl4pPr>
            <a:lvl5pPr>
              <a:defRPr>
                <a:solidFill>
                  <a:srgbClr val="6F6F6F"/>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lang="de-DE" dirty="0"/>
              <a:t>Titel durch Klicken bearbeiten</a:t>
            </a:r>
          </a:p>
        </p:txBody>
      </p:sp>
      <p:sp>
        <p:nvSpPr>
          <p:cNvPr id="21" name="Textplatzhalter 2"/>
          <p:cNvSpPr>
            <a:spLocks noGrp="1"/>
          </p:cNvSpPr>
          <p:nvPr>
            <p:ph type="body" sz="quarter" idx="22" hasCustomPrompt="1"/>
          </p:nvPr>
        </p:nvSpPr>
        <p:spPr>
          <a:xfrm>
            <a:off x="4342349" y="6083999"/>
            <a:ext cx="4931048" cy="239163"/>
          </a:xfrm>
          <a:prstGeom prst="rect">
            <a:avLst/>
          </a:prstGeom>
        </p:spPr>
        <p:txBody>
          <a:bodyPr lIns="0" tIns="36000" rIns="0" bIns="36000"/>
          <a:lstStyle>
            <a:lvl1pPr algn="r">
              <a:defRPr sz="900">
                <a:latin typeface="+mn-lt"/>
                <a:cs typeface="Calibri Light" panose="020F0302020204030204" pitchFamily="34" charset="0"/>
              </a:defRPr>
            </a:lvl1pPr>
            <a:lvl2pPr>
              <a:defRPr sz="629">
                <a:latin typeface="Calibri Light" panose="020F0302020204030204" pitchFamily="34" charset="0"/>
                <a:cs typeface="Calibri Light" panose="020F0302020204030204" pitchFamily="34" charset="0"/>
              </a:defRPr>
            </a:lvl2pPr>
            <a:lvl3pPr>
              <a:defRPr sz="629">
                <a:latin typeface="Calibri Light" panose="020F0302020204030204" pitchFamily="34" charset="0"/>
                <a:cs typeface="Calibri Light" panose="020F0302020204030204" pitchFamily="34" charset="0"/>
              </a:defRPr>
            </a:lvl3pPr>
            <a:lvl4pPr>
              <a:defRPr sz="629">
                <a:latin typeface="Calibri Light" panose="020F0302020204030204" pitchFamily="34" charset="0"/>
                <a:cs typeface="Calibri Light" panose="020F0302020204030204" pitchFamily="34" charset="0"/>
              </a:defRPr>
            </a:lvl4pPr>
            <a:lvl5pPr>
              <a:defRPr sz="629">
                <a:latin typeface="Calibri Light" panose="020F0302020204030204" pitchFamily="34" charset="0"/>
                <a:cs typeface="Calibri Light" panose="020F0302020204030204" pitchFamily="34" charset="0"/>
              </a:defRPr>
            </a:lvl5pPr>
          </a:lstStyle>
          <a:p>
            <a:pPr lvl="0"/>
            <a:r>
              <a:rPr lang="de-DE" dirty="0"/>
              <a:t>Quelle: Unternehmensinformation, S&amp;P Capital IQ, Eigene Analysen</a:t>
            </a:r>
            <a:endParaRPr lang="de-AT" dirty="0"/>
          </a:p>
        </p:txBody>
      </p:sp>
      <p:sp>
        <p:nvSpPr>
          <p:cNvPr id="22" name="Textplatzhalter 2"/>
          <p:cNvSpPr>
            <a:spLocks noGrp="1"/>
          </p:cNvSpPr>
          <p:nvPr>
            <p:ph type="body" sz="quarter" idx="16" hasCustomPrompt="1"/>
          </p:nvPr>
        </p:nvSpPr>
        <p:spPr>
          <a:xfrm>
            <a:off x="532800" y="6084000"/>
            <a:ext cx="3593654" cy="180000"/>
          </a:xfrm>
          <a:prstGeom prst="rect">
            <a:avLst/>
          </a:prstGeom>
        </p:spPr>
        <p:txBody>
          <a:bodyPr lIns="0" tIns="36000" rIns="0" bIns="36000"/>
          <a:lstStyle>
            <a:lvl1pPr algn="r">
              <a:defRPr sz="900">
                <a:latin typeface="+mn-lt"/>
                <a:cs typeface="Calibri Light" panose="020F0302020204030204" pitchFamily="34" charset="0"/>
              </a:defRPr>
            </a:lvl1pPr>
            <a:lvl2pPr>
              <a:defRPr sz="629">
                <a:latin typeface="Calibri Light" panose="020F0302020204030204" pitchFamily="34" charset="0"/>
                <a:cs typeface="Calibri Light" panose="020F0302020204030204" pitchFamily="34" charset="0"/>
              </a:defRPr>
            </a:lvl2pPr>
            <a:lvl3pPr>
              <a:defRPr sz="629">
                <a:latin typeface="Calibri Light" panose="020F0302020204030204" pitchFamily="34" charset="0"/>
                <a:cs typeface="Calibri Light" panose="020F0302020204030204" pitchFamily="34" charset="0"/>
              </a:defRPr>
            </a:lvl3pPr>
            <a:lvl4pPr>
              <a:defRPr sz="629">
                <a:latin typeface="Calibri Light" panose="020F0302020204030204" pitchFamily="34" charset="0"/>
                <a:cs typeface="Calibri Light" panose="020F0302020204030204" pitchFamily="34" charset="0"/>
              </a:defRPr>
            </a:lvl4pPr>
            <a:lvl5pPr>
              <a:defRPr sz="629">
                <a:latin typeface="Calibri Light" panose="020F0302020204030204" pitchFamily="34" charset="0"/>
                <a:cs typeface="Calibri Light" panose="020F0302020204030204" pitchFamily="34" charset="0"/>
              </a:defRPr>
            </a:lvl5pPr>
          </a:lstStyle>
          <a:p>
            <a:pPr lvl="0"/>
            <a:r>
              <a:rPr lang="de-DE" dirty="0"/>
              <a:t>Quelle: Unternehmensinformation, S&amp;P Capital IQ, Eigene Analysen</a:t>
            </a:r>
            <a:endParaRPr lang="de-AT" dirty="0"/>
          </a:p>
        </p:txBody>
      </p:sp>
      <p:sp>
        <p:nvSpPr>
          <p:cNvPr id="17" name="Textplatzhalter 3"/>
          <p:cNvSpPr>
            <a:spLocks noGrp="1"/>
          </p:cNvSpPr>
          <p:nvPr>
            <p:ph type="body" sz="quarter" idx="10" hasCustomPrompt="1"/>
          </p:nvPr>
        </p:nvSpPr>
        <p:spPr>
          <a:xfrm>
            <a:off x="4342349" y="1295999"/>
            <a:ext cx="4922422" cy="4780800"/>
          </a:xfrm>
          <a:prstGeom prst="rect">
            <a:avLst/>
          </a:prstGeom>
        </p:spPr>
        <p:txBody>
          <a:bodyPr lIns="0" tIns="0" rIns="0"/>
          <a:lstStyle>
            <a:lvl1pPr marL="0">
              <a:buClrTx/>
              <a:defRPr lang="de-DE" sz="2200" b="1" baseline="0" dirty="0" smtClean="0">
                <a:solidFill>
                  <a:srgbClr val="000000"/>
                </a:solidFill>
                <a:latin typeface="+mn-lt"/>
                <a:ea typeface="+mn-ea"/>
                <a:cs typeface="Calibri Light" panose="020F0302020204030204" pitchFamily="34" charset="0"/>
              </a:defRPr>
            </a:lvl1pPr>
            <a:lvl2pPr marL="177800" indent="-177800">
              <a:buClrTx/>
              <a:buFont typeface="Wingdings" panose="05000000000000000000" pitchFamily="2" charset="2"/>
              <a:buNone/>
              <a:defRPr lang="de-DE" sz="2400" baseline="0" dirty="0" smtClean="0">
                <a:solidFill>
                  <a:srgbClr val="000000"/>
                </a:solidFill>
                <a:latin typeface="+mn-lt"/>
                <a:ea typeface="+mn-ea"/>
                <a:cs typeface="Calibri Light" panose="020F0302020204030204" pitchFamily="34" charset="0"/>
              </a:defRPr>
            </a:lvl2pPr>
            <a:lvl3pPr marL="271463" indent="-271463">
              <a:buClrTx/>
              <a:buFont typeface="Wingdings" panose="05000000000000000000" pitchFamily="2" charset="2"/>
              <a:buChar char="§"/>
              <a:defRPr sz="2200" baseline="0">
                <a:solidFill>
                  <a:srgbClr val="000000"/>
                </a:solidFill>
                <a:latin typeface="+mn-lt"/>
                <a:cs typeface="Calibri Light" panose="020F0302020204030204" pitchFamily="34" charset="0"/>
              </a:defRPr>
            </a:lvl3pPr>
            <a:lvl4pPr marL="534988" indent="-268288">
              <a:buClrTx/>
              <a:buFont typeface="Symbol" panose="05050102010706020507" pitchFamily="18" charset="2"/>
              <a:buChar char="-"/>
              <a:defRPr lang="de-DE" sz="2200" baseline="0" dirty="0" smtClean="0">
                <a:solidFill>
                  <a:srgbClr val="000000"/>
                </a:solidFill>
                <a:latin typeface="+mn-lt"/>
                <a:ea typeface="+mn-ea"/>
                <a:cs typeface="Calibri Light" panose="020F0302020204030204" pitchFamily="34" charset="0"/>
              </a:defRPr>
            </a:lvl4pPr>
            <a:lvl5pPr marL="801688" indent="-266700">
              <a:buClrTx/>
              <a:buFont typeface="Arial" panose="020B0604020202020204" pitchFamily="34" charset="0"/>
              <a:buChar char="•"/>
              <a:tabLst/>
              <a:defRPr lang="de-DE" sz="2200" baseline="0" dirty="0" smtClean="0">
                <a:solidFill>
                  <a:srgbClr val="000000"/>
                </a:solidFill>
                <a:latin typeface="+mn-lt"/>
                <a:ea typeface="+mn-ea"/>
                <a:cs typeface="Calibri Light" panose="020F0302020204030204" pitchFamily="34" charset="0"/>
              </a:defRPr>
            </a:lvl5pPr>
            <a:lvl6pPr marL="804863" indent="-263525">
              <a:buClrTx/>
              <a:buFont typeface="Symbol" panose="05050102010706020507" pitchFamily="18" charset="2"/>
              <a:buChar char="-"/>
              <a:defRPr sz="2400" baseline="0">
                <a:latin typeface="+mn-lt"/>
                <a:cs typeface="Calibri Light" panose="020F0302020204030204" pitchFamily="34" charset="0"/>
              </a:defRPr>
            </a:lvl6pPr>
          </a:lstStyle>
          <a:p>
            <a:pPr lvl="0"/>
            <a:r>
              <a:rPr lang="de-DE" dirty="0"/>
              <a:t>Formatvorlagen des Textmasters bearbeiten</a:t>
            </a:r>
          </a:p>
          <a:p>
            <a:pPr lvl="2"/>
            <a:r>
              <a:rPr lang="de-DE" dirty="0"/>
              <a:t>Aufzählungszeichen Erste Ebene</a:t>
            </a:r>
          </a:p>
          <a:p>
            <a:pPr lvl="3"/>
            <a:r>
              <a:rPr lang="de-DE" dirty="0"/>
              <a:t>Aufzählungszeichen Zweite Ebene</a:t>
            </a:r>
          </a:p>
          <a:p>
            <a:pPr lvl="4"/>
            <a:r>
              <a:rPr lang="de-DE" dirty="0"/>
              <a:t>Aufzählungszeichen Dritte Ebene</a:t>
            </a:r>
          </a:p>
        </p:txBody>
      </p:sp>
      <p:sp>
        <p:nvSpPr>
          <p:cNvPr id="20" name="Foliennummernplatzhalter 5"/>
          <p:cNvSpPr>
            <a:spLocks noGrp="1"/>
          </p:cNvSpPr>
          <p:nvPr>
            <p:ph type="sldNum" sz="quarter" idx="12"/>
          </p:nvPr>
        </p:nvSpPr>
        <p:spPr>
          <a:xfrm>
            <a:off x="8755200" y="6403710"/>
            <a:ext cx="462445" cy="298449"/>
          </a:xfrm>
          <a:prstGeom prst="rect">
            <a:avLst/>
          </a:prstGeom>
        </p:spPr>
        <p:txBody>
          <a:bodyPr/>
          <a:lstStyle>
            <a:lvl1pPr algn="r">
              <a:defRPr sz="1100"/>
            </a:lvl1pPr>
          </a:lstStyle>
          <a:p>
            <a:fld id="{94EA9344-C1D6-4830-9264-F36AACD1C02C}" type="slidenum">
              <a:rPr lang="de-AT" smtClean="0"/>
              <a:pPr/>
              <a:t>‹Nr.›</a:t>
            </a:fld>
            <a:endParaRPr lang="de-AT" dirty="0"/>
          </a:p>
        </p:txBody>
      </p:sp>
      <p:sp>
        <p:nvSpPr>
          <p:cNvPr id="23" name="Fußzeilenplatzhalter 4"/>
          <p:cNvSpPr>
            <a:spLocks noGrp="1"/>
          </p:cNvSpPr>
          <p:nvPr>
            <p:ph type="ftr" sz="quarter" idx="11"/>
          </p:nvPr>
        </p:nvSpPr>
        <p:spPr>
          <a:xfrm>
            <a:off x="2001600" y="6403710"/>
            <a:ext cx="5976664" cy="365125"/>
          </a:xfrm>
          <a:prstGeom prst="rect">
            <a:avLst/>
          </a:prstGeom>
        </p:spPr>
        <p:txBody>
          <a:bodyPr/>
          <a:lstStyle>
            <a:lvl1pPr algn="ctr">
              <a:defRPr sz="1800"/>
            </a:lvl1pPr>
          </a:lstStyle>
          <a:p>
            <a:r>
              <a:rPr lang="de-AT" dirty="0"/>
              <a:t>Titel der Präsentation (Calibri, 18, schwarz)</a:t>
            </a:r>
          </a:p>
        </p:txBody>
      </p:sp>
    </p:spTree>
    <p:extLst>
      <p:ext uri="{BB962C8B-B14F-4D97-AF65-F5344CB8AC3E}">
        <p14:creationId xmlns:p14="http://schemas.microsoft.com/office/powerpoint/2010/main" val="1671401389"/>
      </p:ext>
    </p:extLst>
  </p:cSld>
  <p:clrMapOvr>
    <a:masterClrMapping/>
  </p:clrMapOvr>
  <p:extLst>
    <p:ext uri="{DCECCB84-F9BA-43D5-87BE-67443E8EF086}">
      <p15:sldGuideLst xmlns:p15="http://schemas.microsoft.com/office/powerpoint/2012/main">
        <p15:guide id="1" orient="horz" pos="3929"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pieren 1"/>
          <p:cNvGrpSpPr/>
          <p:nvPr userDrawn="1"/>
        </p:nvGrpSpPr>
        <p:grpSpPr>
          <a:xfrm>
            <a:off x="-5416152" y="116632"/>
            <a:ext cx="5143496" cy="1718946"/>
            <a:chOff x="0" y="0"/>
            <a:chExt cx="7854533" cy="2626437"/>
          </a:xfrm>
        </p:grpSpPr>
        <p:sp>
          <p:nvSpPr>
            <p:cNvPr id="3" name="Rechteck 2"/>
            <p:cNvSpPr/>
            <p:nvPr/>
          </p:nvSpPr>
          <p:spPr>
            <a:xfrm>
              <a:off x="0" y="6824"/>
              <a:ext cx="709930" cy="292908"/>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 name="Rechteck 3"/>
            <p:cNvSpPr/>
            <p:nvPr/>
          </p:nvSpPr>
          <p:spPr>
            <a:xfrm>
              <a:off x="0" y="457200"/>
              <a:ext cx="709646" cy="292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 name="Rechteck 4"/>
            <p:cNvSpPr/>
            <p:nvPr/>
          </p:nvSpPr>
          <p:spPr>
            <a:xfrm>
              <a:off x="0" y="948519"/>
              <a:ext cx="709646" cy="292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6" name="Rechteck 5"/>
            <p:cNvSpPr/>
            <p:nvPr/>
          </p:nvSpPr>
          <p:spPr>
            <a:xfrm>
              <a:off x="0" y="1405719"/>
              <a:ext cx="709646" cy="2926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7" name="Rechteck 6"/>
            <p:cNvSpPr/>
            <p:nvPr/>
          </p:nvSpPr>
          <p:spPr>
            <a:xfrm>
              <a:off x="0" y="1883391"/>
              <a:ext cx="709646" cy="2926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8" name="Rechteck 7"/>
            <p:cNvSpPr/>
            <p:nvPr/>
          </p:nvSpPr>
          <p:spPr>
            <a:xfrm>
              <a:off x="0" y="2326943"/>
              <a:ext cx="709646" cy="2926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9" name="Rechteck 8"/>
            <p:cNvSpPr/>
            <p:nvPr/>
          </p:nvSpPr>
          <p:spPr>
            <a:xfrm>
              <a:off x="791571" y="0"/>
              <a:ext cx="709930" cy="2929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10" name="Rechteck 9"/>
            <p:cNvSpPr/>
            <p:nvPr/>
          </p:nvSpPr>
          <p:spPr>
            <a:xfrm>
              <a:off x="791571" y="457200"/>
              <a:ext cx="709646" cy="2927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11" name="Rechteck 10"/>
            <p:cNvSpPr/>
            <p:nvPr/>
          </p:nvSpPr>
          <p:spPr>
            <a:xfrm>
              <a:off x="791571" y="948519"/>
              <a:ext cx="709646" cy="29270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12" name="Rechteck 11"/>
            <p:cNvSpPr/>
            <p:nvPr/>
          </p:nvSpPr>
          <p:spPr>
            <a:xfrm>
              <a:off x="791571" y="1398895"/>
              <a:ext cx="709646" cy="2927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13" name="Rechteck 12"/>
            <p:cNvSpPr/>
            <p:nvPr/>
          </p:nvSpPr>
          <p:spPr>
            <a:xfrm>
              <a:off x="791571" y="1869743"/>
              <a:ext cx="709646" cy="2927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14" name="Rechteck 13"/>
            <p:cNvSpPr/>
            <p:nvPr/>
          </p:nvSpPr>
          <p:spPr>
            <a:xfrm>
              <a:off x="791571" y="2326943"/>
              <a:ext cx="709646" cy="29270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15" name="Rechteck 14"/>
            <p:cNvSpPr/>
            <p:nvPr/>
          </p:nvSpPr>
          <p:spPr>
            <a:xfrm>
              <a:off x="1583141" y="0"/>
              <a:ext cx="709930" cy="292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16" name="Rechteck 15"/>
            <p:cNvSpPr/>
            <p:nvPr/>
          </p:nvSpPr>
          <p:spPr>
            <a:xfrm>
              <a:off x="1583141" y="457200"/>
              <a:ext cx="709930" cy="29270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17" name="Rechteck 16"/>
            <p:cNvSpPr/>
            <p:nvPr/>
          </p:nvSpPr>
          <p:spPr>
            <a:xfrm>
              <a:off x="1583141" y="948519"/>
              <a:ext cx="709930" cy="29270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18" name="Rechteck 17"/>
            <p:cNvSpPr/>
            <p:nvPr/>
          </p:nvSpPr>
          <p:spPr>
            <a:xfrm>
              <a:off x="1583141" y="1398895"/>
              <a:ext cx="709930" cy="29270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19" name="Rechteck 18"/>
            <p:cNvSpPr/>
            <p:nvPr/>
          </p:nvSpPr>
          <p:spPr>
            <a:xfrm>
              <a:off x="1583141" y="1869743"/>
              <a:ext cx="709930" cy="29270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0" name="Rechteck 19"/>
            <p:cNvSpPr/>
            <p:nvPr/>
          </p:nvSpPr>
          <p:spPr>
            <a:xfrm>
              <a:off x="1583141" y="2326943"/>
              <a:ext cx="709930" cy="292702"/>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1" name="Rechteck 20"/>
            <p:cNvSpPr/>
            <p:nvPr/>
          </p:nvSpPr>
          <p:spPr>
            <a:xfrm>
              <a:off x="2381535" y="0"/>
              <a:ext cx="709930" cy="292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2" name="Rechteck 21"/>
            <p:cNvSpPr/>
            <p:nvPr/>
          </p:nvSpPr>
          <p:spPr>
            <a:xfrm>
              <a:off x="2381535" y="457200"/>
              <a:ext cx="709930" cy="2927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3" name="Rechteck 22"/>
            <p:cNvSpPr/>
            <p:nvPr/>
          </p:nvSpPr>
          <p:spPr>
            <a:xfrm>
              <a:off x="2381535" y="941695"/>
              <a:ext cx="709930" cy="2927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4" name="Rechteck 23"/>
            <p:cNvSpPr/>
            <p:nvPr/>
          </p:nvSpPr>
          <p:spPr>
            <a:xfrm>
              <a:off x="2381535" y="1398895"/>
              <a:ext cx="709930" cy="29270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5" name="Rechteck 24"/>
            <p:cNvSpPr/>
            <p:nvPr/>
          </p:nvSpPr>
          <p:spPr>
            <a:xfrm>
              <a:off x="2381535" y="1869743"/>
              <a:ext cx="709930" cy="29270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6" name="Rechteck 25"/>
            <p:cNvSpPr/>
            <p:nvPr/>
          </p:nvSpPr>
          <p:spPr>
            <a:xfrm>
              <a:off x="2381535" y="2326943"/>
              <a:ext cx="709930" cy="29270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7" name="Rechteck 26"/>
            <p:cNvSpPr/>
            <p:nvPr/>
          </p:nvSpPr>
          <p:spPr>
            <a:xfrm>
              <a:off x="3173105" y="6824"/>
              <a:ext cx="709930" cy="2926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8" name="Rechteck 27"/>
            <p:cNvSpPr/>
            <p:nvPr/>
          </p:nvSpPr>
          <p:spPr>
            <a:xfrm>
              <a:off x="3173105" y="457200"/>
              <a:ext cx="709930" cy="2926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9" name="Rechteck 28"/>
            <p:cNvSpPr/>
            <p:nvPr/>
          </p:nvSpPr>
          <p:spPr>
            <a:xfrm>
              <a:off x="3173105" y="955343"/>
              <a:ext cx="709930" cy="29267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0" name="Rechteck 29"/>
            <p:cNvSpPr/>
            <p:nvPr/>
          </p:nvSpPr>
          <p:spPr>
            <a:xfrm>
              <a:off x="3173105" y="1398895"/>
              <a:ext cx="709930" cy="2926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1" name="Rechteck 30"/>
            <p:cNvSpPr/>
            <p:nvPr/>
          </p:nvSpPr>
          <p:spPr>
            <a:xfrm>
              <a:off x="3173105" y="1890215"/>
              <a:ext cx="709930" cy="2926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2" name="Rechteck 31"/>
            <p:cNvSpPr/>
            <p:nvPr/>
          </p:nvSpPr>
          <p:spPr>
            <a:xfrm>
              <a:off x="3173105" y="2333767"/>
              <a:ext cx="709930" cy="29267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3" name="Rechteck 32"/>
            <p:cNvSpPr/>
            <p:nvPr/>
          </p:nvSpPr>
          <p:spPr>
            <a:xfrm>
              <a:off x="3964675" y="6824"/>
              <a:ext cx="709930" cy="292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4" name="Rechteck 33"/>
            <p:cNvSpPr/>
            <p:nvPr/>
          </p:nvSpPr>
          <p:spPr>
            <a:xfrm>
              <a:off x="3964675" y="457200"/>
              <a:ext cx="709646" cy="2926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5" name="Rechteck 34"/>
            <p:cNvSpPr/>
            <p:nvPr/>
          </p:nvSpPr>
          <p:spPr>
            <a:xfrm>
              <a:off x="3964675" y="948519"/>
              <a:ext cx="709646" cy="2926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6" name="Rechteck 35"/>
            <p:cNvSpPr/>
            <p:nvPr/>
          </p:nvSpPr>
          <p:spPr>
            <a:xfrm>
              <a:off x="3964675" y="1405719"/>
              <a:ext cx="709646" cy="2926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7" name="Rechteck 36"/>
            <p:cNvSpPr/>
            <p:nvPr/>
          </p:nvSpPr>
          <p:spPr>
            <a:xfrm>
              <a:off x="3964675" y="1883391"/>
              <a:ext cx="709646" cy="2926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8" name="Rechteck 37"/>
            <p:cNvSpPr/>
            <p:nvPr/>
          </p:nvSpPr>
          <p:spPr>
            <a:xfrm>
              <a:off x="3964675" y="2326943"/>
              <a:ext cx="709646" cy="29268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9" name="Rechteck 38"/>
            <p:cNvSpPr/>
            <p:nvPr/>
          </p:nvSpPr>
          <p:spPr>
            <a:xfrm>
              <a:off x="4756245" y="0"/>
              <a:ext cx="709930" cy="2929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0" name="Rechteck 39"/>
            <p:cNvSpPr/>
            <p:nvPr/>
          </p:nvSpPr>
          <p:spPr>
            <a:xfrm>
              <a:off x="4756245" y="457200"/>
              <a:ext cx="709646" cy="29270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1" name="Rechteck 40"/>
            <p:cNvSpPr/>
            <p:nvPr/>
          </p:nvSpPr>
          <p:spPr>
            <a:xfrm>
              <a:off x="4756245" y="948519"/>
              <a:ext cx="709646" cy="29270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2" name="Rechteck 41"/>
            <p:cNvSpPr/>
            <p:nvPr/>
          </p:nvSpPr>
          <p:spPr>
            <a:xfrm>
              <a:off x="4756245" y="1398895"/>
              <a:ext cx="709646" cy="29270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3" name="Rechteck 42"/>
            <p:cNvSpPr/>
            <p:nvPr/>
          </p:nvSpPr>
          <p:spPr>
            <a:xfrm>
              <a:off x="4756245" y="1869743"/>
              <a:ext cx="709646" cy="2927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4" name="Rechteck 43"/>
            <p:cNvSpPr/>
            <p:nvPr/>
          </p:nvSpPr>
          <p:spPr>
            <a:xfrm>
              <a:off x="4756245" y="2326943"/>
              <a:ext cx="709646" cy="29270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5" name="Rechteck 44"/>
            <p:cNvSpPr/>
            <p:nvPr/>
          </p:nvSpPr>
          <p:spPr>
            <a:xfrm>
              <a:off x="5561463" y="0"/>
              <a:ext cx="709930" cy="292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6" name="Rechteck 45"/>
            <p:cNvSpPr/>
            <p:nvPr/>
          </p:nvSpPr>
          <p:spPr>
            <a:xfrm>
              <a:off x="5561463" y="457200"/>
              <a:ext cx="709930" cy="2927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7" name="Rechteck 46"/>
            <p:cNvSpPr/>
            <p:nvPr/>
          </p:nvSpPr>
          <p:spPr>
            <a:xfrm>
              <a:off x="5561463" y="948519"/>
              <a:ext cx="709930" cy="29270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8" name="Rechteck 47"/>
            <p:cNvSpPr/>
            <p:nvPr/>
          </p:nvSpPr>
          <p:spPr>
            <a:xfrm>
              <a:off x="5561463" y="1398895"/>
              <a:ext cx="709930" cy="29270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9" name="Rechteck 48"/>
            <p:cNvSpPr/>
            <p:nvPr/>
          </p:nvSpPr>
          <p:spPr>
            <a:xfrm>
              <a:off x="5561463" y="1869743"/>
              <a:ext cx="709930" cy="29270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0" name="Rechteck 49"/>
            <p:cNvSpPr/>
            <p:nvPr/>
          </p:nvSpPr>
          <p:spPr>
            <a:xfrm>
              <a:off x="5561463" y="2326943"/>
              <a:ext cx="709930" cy="29270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1" name="Rechteck 50"/>
            <p:cNvSpPr/>
            <p:nvPr/>
          </p:nvSpPr>
          <p:spPr>
            <a:xfrm>
              <a:off x="6346209" y="0"/>
              <a:ext cx="709930" cy="2927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2" name="Rechteck 51"/>
            <p:cNvSpPr/>
            <p:nvPr/>
          </p:nvSpPr>
          <p:spPr>
            <a:xfrm>
              <a:off x="6346209" y="457200"/>
              <a:ext cx="709930" cy="2927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3" name="Rechteck 52"/>
            <p:cNvSpPr/>
            <p:nvPr/>
          </p:nvSpPr>
          <p:spPr>
            <a:xfrm>
              <a:off x="6346209" y="941695"/>
              <a:ext cx="709930" cy="29270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4" name="Rechteck 53"/>
            <p:cNvSpPr/>
            <p:nvPr/>
          </p:nvSpPr>
          <p:spPr>
            <a:xfrm>
              <a:off x="6346209" y="1398895"/>
              <a:ext cx="709930" cy="292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5" name="Rechteck 54"/>
            <p:cNvSpPr/>
            <p:nvPr/>
          </p:nvSpPr>
          <p:spPr>
            <a:xfrm>
              <a:off x="6346209" y="1869743"/>
              <a:ext cx="709930" cy="29270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6" name="Rechteck 55"/>
            <p:cNvSpPr/>
            <p:nvPr/>
          </p:nvSpPr>
          <p:spPr>
            <a:xfrm>
              <a:off x="6346209" y="2326943"/>
              <a:ext cx="709930" cy="29270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7" name="Rechteck 56"/>
            <p:cNvSpPr/>
            <p:nvPr/>
          </p:nvSpPr>
          <p:spPr>
            <a:xfrm>
              <a:off x="7144603" y="6824"/>
              <a:ext cx="709930" cy="2926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8" name="Rechteck 57"/>
            <p:cNvSpPr/>
            <p:nvPr/>
          </p:nvSpPr>
          <p:spPr>
            <a:xfrm>
              <a:off x="7144603" y="457200"/>
              <a:ext cx="709930" cy="2926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9" name="Rechteck 58"/>
            <p:cNvSpPr/>
            <p:nvPr/>
          </p:nvSpPr>
          <p:spPr>
            <a:xfrm>
              <a:off x="7144603" y="955343"/>
              <a:ext cx="709930" cy="29267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60" name="Rechteck 59"/>
            <p:cNvSpPr/>
            <p:nvPr/>
          </p:nvSpPr>
          <p:spPr>
            <a:xfrm>
              <a:off x="7144603" y="1398895"/>
              <a:ext cx="709930" cy="29267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61" name="Rechteck 60"/>
            <p:cNvSpPr/>
            <p:nvPr/>
          </p:nvSpPr>
          <p:spPr>
            <a:xfrm>
              <a:off x="7144603" y="1890215"/>
              <a:ext cx="709930" cy="292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62" name="Rechteck 61"/>
            <p:cNvSpPr/>
            <p:nvPr/>
          </p:nvSpPr>
          <p:spPr>
            <a:xfrm>
              <a:off x="7144603" y="2333767"/>
              <a:ext cx="709930" cy="29267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Tree>
  </p:cSld>
  <p:clrMap bg1="lt1" tx1="dk1" bg2="lt2" tx2="dk2" accent1="accent1" accent2="accent2" accent3="accent3" accent4="accent4" accent5="accent5" accent6="accent6" hlink="hlink" folHlink="folHlink"/>
  <p:sldLayoutIdLst>
    <p:sldLayoutId id="2147483713" r:id="rId1"/>
    <p:sldLayoutId id="2147483705" r:id="rId2"/>
    <p:sldLayoutId id="2147483662" r:id="rId3"/>
    <p:sldLayoutId id="2147483716" r:id="rId4"/>
    <p:sldLayoutId id="2147483715" r:id="rId5"/>
    <p:sldLayoutId id="2147483692" r:id="rId6"/>
    <p:sldLayoutId id="2147483661" r:id="rId7"/>
    <p:sldLayoutId id="2147483708" r:id="rId8"/>
    <p:sldLayoutId id="2147483683" r:id="rId9"/>
    <p:sldLayoutId id="2147483709" r:id="rId10"/>
    <p:sldLayoutId id="2147483706" r:id="rId11"/>
    <p:sldLayoutId id="2147483666" r:id="rId12"/>
    <p:sldLayoutId id="2147483714" r:id="rId13"/>
    <p:sldLayoutId id="2147483703" r:id="rId14"/>
  </p:sldLayoutIdLst>
  <p:hf hd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211892" eaLnBrk="1" hangingPunct="1">
        <a:defRPr>
          <a:latin typeface="+mn-lt"/>
          <a:ea typeface="+mn-ea"/>
          <a:cs typeface="+mn-cs"/>
        </a:defRPr>
      </a:lvl2pPr>
      <a:lvl3pPr marL="423781" eaLnBrk="1" hangingPunct="1">
        <a:defRPr>
          <a:latin typeface="+mn-lt"/>
          <a:ea typeface="+mn-ea"/>
          <a:cs typeface="+mn-cs"/>
        </a:defRPr>
      </a:lvl3pPr>
      <a:lvl4pPr marL="635674" eaLnBrk="1" hangingPunct="1">
        <a:defRPr>
          <a:latin typeface="+mn-lt"/>
          <a:ea typeface="+mn-ea"/>
          <a:cs typeface="+mn-cs"/>
        </a:defRPr>
      </a:lvl4pPr>
      <a:lvl5pPr marL="847565" eaLnBrk="1" hangingPunct="1">
        <a:defRPr>
          <a:latin typeface="+mn-lt"/>
          <a:ea typeface="+mn-ea"/>
          <a:cs typeface="+mn-cs"/>
        </a:defRPr>
      </a:lvl5pPr>
      <a:lvl6pPr marL="1059456" eaLnBrk="1" hangingPunct="1">
        <a:defRPr>
          <a:latin typeface="+mn-lt"/>
          <a:ea typeface="+mn-ea"/>
          <a:cs typeface="+mn-cs"/>
        </a:defRPr>
      </a:lvl6pPr>
      <a:lvl7pPr marL="1271346" eaLnBrk="1" hangingPunct="1">
        <a:defRPr>
          <a:latin typeface="+mn-lt"/>
          <a:ea typeface="+mn-ea"/>
          <a:cs typeface="+mn-cs"/>
        </a:defRPr>
      </a:lvl7pPr>
      <a:lvl8pPr marL="1483237" eaLnBrk="1" hangingPunct="1">
        <a:defRPr>
          <a:latin typeface="+mn-lt"/>
          <a:ea typeface="+mn-ea"/>
          <a:cs typeface="+mn-cs"/>
        </a:defRPr>
      </a:lvl8pPr>
      <a:lvl9pPr marL="1695128" eaLnBrk="1" hangingPunct="1">
        <a:defRPr>
          <a:latin typeface="+mn-lt"/>
          <a:ea typeface="+mn-ea"/>
          <a:cs typeface="+mn-cs"/>
        </a:defRPr>
      </a:lvl9pPr>
    </p:bodyStyle>
    <p:otherStyle>
      <a:lvl1pPr marL="0" eaLnBrk="1" hangingPunct="1">
        <a:defRPr>
          <a:latin typeface="+mn-lt"/>
          <a:ea typeface="+mn-ea"/>
          <a:cs typeface="+mn-cs"/>
        </a:defRPr>
      </a:lvl1pPr>
      <a:lvl2pPr marL="211892" eaLnBrk="1" hangingPunct="1">
        <a:defRPr>
          <a:latin typeface="+mn-lt"/>
          <a:ea typeface="+mn-ea"/>
          <a:cs typeface="+mn-cs"/>
        </a:defRPr>
      </a:lvl2pPr>
      <a:lvl3pPr marL="423781" eaLnBrk="1" hangingPunct="1">
        <a:defRPr>
          <a:latin typeface="+mn-lt"/>
          <a:ea typeface="+mn-ea"/>
          <a:cs typeface="+mn-cs"/>
        </a:defRPr>
      </a:lvl3pPr>
      <a:lvl4pPr marL="635674" eaLnBrk="1" hangingPunct="1">
        <a:defRPr>
          <a:latin typeface="+mn-lt"/>
          <a:ea typeface="+mn-ea"/>
          <a:cs typeface="+mn-cs"/>
        </a:defRPr>
      </a:lvl4pPr>
      <a:lvl5pPr marL="847565" eaLnBrk="1" hangingPunct="1">
        <a:defRPr>
          <a:latin typeface="+mn-lt"/>
          <a:ea typeface="+mn-ea"/>
          <a:cs typeface="+mn-cs"/>
        </a:defRPr>
      </a:lvl5pPr>
      <a:lvl6pPr marL="1059456" eaLnBrk="1" hangingPunct="1">
        <a:defRPr>
          <a:latin typeface="+mn-lt"/>
          <a:ea typeface="+mn-ea"/>
          <a:cs typeface="+mn-cs"/>
        </a:defRPr>
      </a:lvl6pPr>
      <a:lvl7pPr marL="1271346" eaLnBrk="1" hangingPunct="1">
        <a:defRPr>
          <a:latin typeface="+mn-lt"/>
          <a:ea typeface="+mn-ea"/>
          <a:cs typeface="+mn-cs"/>
        </a:defRPr>
      </a:lvl7pPr>
      <a:lvl8pPr marL="1483237" eaLnBrk="1" hangingPunct="1">
        <a:defRPr>
          <a:latin typeface="+mn-lt"/>
          <a:ea typeface="+mn-ea"/>
          <a:cs typeface="+mn-cs"/>
        </a:defRPr>
      </a:lvl8pPr>
      <a:lvl9pPr marL="1695128"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a:xfrm>
            <a:off x="539317" y="5029200"/>
            <a:ext cx="3144409" cy="632048"/>
          </a:xfrm>
        </p:spPr>
        <p:txBody>
          <a:bodyPr/>
          <a:lstStyle/>
          <a:p>
            <a:r>
              <a:rPr lang="de-AT" dirty="0"/>
              <a:t>Wien, am 29. März 2022</a:t>
            </a:r>
          </a:p>
        </p:txBody>
      </p:sp>
      <p:sp>
        <p:nvSpPr>
          <p:cNvPr id="9" name="Textplatzhalter 2"/>
          <p:cNvSpPr>
            <a:spLocks noGrp="1"/>
          </p:cNvSpPr>
          <p:nvPr>
            <p:ph type="body" sz="quarter" idx="13"/>
          </p:nvPr>
        </p:nvSpPr>
        <p:spPr>
          <a:xfrm>
            <a:off x="452537" y="1340768"/>
            <a:ext cx="8892951" cy="2304256"/>
          </a:xfrm>
        </p:spPr>
        <p:txBody>
          <a:bodyPr>
            <a:noAutofit/>
          </a:bodyPr>
          <a:lstStyle/>
          <a:p>
            <a:pPr algn="l"/>
            <a:r>
              <a:rPr lang="de-DE" sz="2400" dirty="0">
                <a:solidFill>
                  <a:srgbClr val="C3A580"/>
                </a:solidFill>
              </a:rPr>
              <a:t>Forschungsinitiative Business Valuation, Accounting &amp; Auditing</a:t>
            </a:r>
          </a:p>
          <a:p>
            <a:pPr algn="l"/>
            <a:endParaRPr lang="de-DE" sz="2400" dirty="0"/>
          </a:p>
          <a:p>
            <a:pPr algn="l"/>
            <a:r>
              <a:rPr lang="de-DE" sz="4000" dirty="0"/>
              <a:t>Der objektivierte Unternehmenswert – ein Marktwert ?</a:t>
            </a:r>
          </a:p>
          <a:p>
            <a:pPr algn="l"/>
            <a:r>
              <a:rPr lang="de-DE" sz="2800" dirty="0">
                <a:solidFill>
                  <a:schemeClr val="tx2"/>
                </a:solidFill>
                <a:latin typeface="+mj-lt"/>
              </a:rPr>
              <a:t>Theoretische Grundlagen</a:t>
            </a:r>
          </a:p>
        </p:txBody>
      </p:sp>
      <p:sp>
        <p:nvSpPr>
          <p:cNvPr id="8" name="Textplatzhalter 3">
            <a:extLst>
              <a:ext uri="{FF2B5EF4-FFF2-40B4-BE49-F238E27FC236}">
                <a16:creationId xmlns:a16="http://schemas.microsoft.com/office/drawing/2014/main" id="{258704A1-86C3-481E-BB22-2F305D7176A4}"/>
              </a:ext>
            </a:extLst>
          </p:cNvPr>
          <p:cNvSpPr txBox="1">
            <a:spLocks/>
          </p:cNvSpPr>
          <p:nvPr/>
        </p:nvSpPr>
        <p:spPr>
          <a:xfrm>
            <a:off x="539317" y="4077072"/>
            <a:ext cx="7315200" cy="469232"/>
          </a:xfrm>
          <a:prstGeom prst="rect">
            <a:avLst/>
          </a:prstGeom>
        </p:spPr>
        <p:txBody>
          <a:bodyPr lIns="0" tIns="0" rIns="0"/>
          <a:lstStyle>
            <a:lvl1pPr marL="0" eaLnBrk="1" hangingPunct="1">
              <a:defRPr sz="3600">
                <a:solidFill>
                  <a:schemeClr val="tx2"/>
                </a:solidFill>
                <a:latin typeface="+mj-lt"/>
                <a:ea typeface="+mn-ea"/>
                <a:cs typeface="Calibri Light" panose="020F0302020204030204" pitchFamily="34" charset="0"/>
              </a:defRPr>
            </a:lvl1pPr>
            <a:lvl2pPr marL="211892" eaLnBrk="1" hangingPunct="1">
              <a:defRPr>
                <a:latin typeface="+mn-lt"/>
                <a:ea typeface="+mn-ea"/>
                <a:cs typeface="+mn-cs"/>
              </a:defRPr>
            </a:lvl2pPr>
            <a:lvl3pPr marL="423781" eaLnBrk="1" hangingPunct="1">
              <a:defRPr>
                <a:latin typeface="+mn-lt"/>
                <a:ea typeface="+mn-ea"/>
                <a:cs typeface="+mn-cs"/>
              </a:defRPr>
            </a:lvl3pPr>
            <a:lvl4pPr marL="635674" eaLnBrk="1" hangingPunct="1">
              <a:defRPr>
                <a:latin typeface="+mn-lt"/>
                <a:ea typeface="+mn-ea"/>
                <a:cs typeface="+mn-cs"/>
              </a:defRPr>
            </a:lvl4pPr>
            <a:lvl5pPr marL="847565" eaLnBrk="1" hangingPunct="1">
              <a:defRPr>
                <a:latin typeface="+mn-lt"/>
                <a:ea typeface="+mn-ea"/>
                <a:cs typeface="+mn-cs"/>
              </a:defRPr>
            </a:lvl5pPr>
            <a:lvl6pPr marL="1059456" eaLnBrk="1" hangingPunct="1">
              <a:defRPr>
                <a:latin typeface="+mn-lt"/>
                <a:ea typeface="+mn-ea"/>
                <a:cs typeface="+mn-cs"/>
              </a:defRPr>
            </a:lvl6pPr>
            <a:lvl7pPr marL="1271346" eaLnBrk="1" hangingPunct="1">
              <a:defRPr>
                <a:latin typeface="+mn-lt"/>
                <a:ea typeface="+mn-ea"/>
                <a:cs typeface="+mn-cs"/>
              </a:defRPr>
            </a:lvl7pPr>
            <a:lvl8pPr marL="1483237" eaLnBrk="1" hangingPunct="1">
              <a:defRPr>
                <a:latin typeface="+mn-lt"/>
                <a:ea typeface="+mn-ea"/>
                <a:cs typeface="+mn-cs"/>
              </a:defRPr>
            </a:lvl8pPr>
            <a:lvl9pPr marL="1695128" eaLnBrk="1" hangingPunct="1">
              <a:defRPr>
                <a:latin typeface="+mn-lt"/>
                <a:ea typeface="+mn-ea"/>
                <a:cs typeface="+mn-cs"/>
              </a:defRPr>
            </a:lvl9pPr>
          </a:lstStyle>
          <a:p>
            <a:pPr defTabSz="914400"/>
            <a:r>
              <a:rPr lang="de-DE" sz="2400" kern="0" dirty="0">
                <a:solidFill>
                  <a:schemeClr val="tx1"/>
                </a:solidFill>
              </a:rPr>
              <a:t>Univ.-Prof. Dr. Klaus Rabel, </a:t>
            </a:r>
            <a:r>
              <a:rPr lang="de-DE" sz="2400" kern="0" dirty="0" smtClean="0">
                <a:solidFill>
                  <a:schemeClr val="tx1"/>
                </a:solidFill>
              </a:rPr>
              <a:t>WP/StB, CVA</a:t>
            </a:r>
            <a:endParaRPr lang="de-AT" sz="2400" kern="0" dirty="0">
              <a:solidFill>
                <a:schemeClr val="tx1"/>
              </a:solidFill>
            </a:endParaRPr>
          </a:p>
        </p:txBody>
      </p:sp>
    </p:spTree>
    <p:extLst>
      <p:ext uri="{BB962C8B-B14F-4D97-AF65-F5344CB8AC3E}">
        <p14:creationId xmlns:p14="http://schemas.microsoft.com/office/powerpoint/2010/main" val="777705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10</a:t>
            </a:fld>
            <a:endParaRPr lang="de-DE" dirty="0"/>
          </a:p>
        </p:txBody>
      </p:sp>
      <p:sp>
        <p:nvSpPr>
          <p:cNvPr id="6" name="Titel 5"/>
          <p:cNvSpPr>
            <a:spLocks noGrp="1"/>
          </p:cNvSpPr>
          <p:nvPr>
            <p:ph type="title"/>
          </p:nvPr>
        </p:nvSpPr>
        <p:spPr>
          <a:xfrm>
            <a:off x="532800" y="261888"/>
            <a:ext cx="7876584" cy="934864"/>
          </a:xfrm>
        </p:spPr>
        <p:txBody>
          <a:bodyPr/>
          <a:lstStyle/>
          <a:p>
            <a:r>
              <a:rPr lang="de-DE" dirty="0"/>
              <a:t>3. Marktwert</a:t>
            </a:r>
            <a:endParaRPr lang="de-AT" dirty="0"/>
          </a:p>
        </p:txBody>
      </p:sp>
      <p:graphicFrame>
        <p:nvGraphicFramePr>
          <p:cNvPr id="16" name="Tabelle 4">
            <a:extLst>
              <a:ext uri="{FF2B5EF4-FFF2-40B4-BE49-F238E27FC236}">
                <a16:creationId xmlns:a16="http://schemas.microsoft.com/office/drawing/2014/main" id="{E89D8FF3-A9AA-4669-B2F2-0E29B54BD967}"/>
              </a:ext>
            </a:extLst>
          </p:cNvPr>
          <p:cNvGraphicFramePr>
            <a:graphicFrameLocks/>
          </p:cNvGraphicFramePr>
          <p:nvPr>
            <p:extLst>
              <p:ext uri="{D42A27DB-BD31-4B8C-83A1-F6EECF244321}">
                <p14:modId xmlns:p14="http://schemas.microsoft.com/office/powerpoint/2010/main" val="1528735130"/>
              </p:ext>
            </p:extLst>
          </p:nvPr>
        </p:nvGraphicFramePr>
        <p:xfrm>
          <a:off x="595313" y="1509713"/>
          <a:ext cx="8694935" cy="4770120"/>
        </p:xfrm>
        <a:graphic>
          <a:graphicData uri="http://schemas.openxmlformats.org/drawingml/2006/table">
            <a:tbl>
              <a:tblPr firstRow="1" bandRow="1">
                <a:tableStyleId>{5C22544A-7EE6-4342-B048-85BDC9FD1C3A}</a:tableStyleId>
              </a:tblPr>
              <a:tblGrid>
                <a:gridCol w="2786703">
                  <a:extLst>
                    <a:ext uri="{9D8B030D-6E8A-4147-A177-3AD203B41FA5}">
                      <a16:colId xmlns:a16="http://schemas.microsoft.com/office/drawing/2014/main" val="3256940458"/>
                    </a:ext>
                  </a:extLst>
                </a:gridCol>
                <a:gridCol w="3066375">
                  <a:extLst>
                    <a:ext uri="{9D8B030D-6E8A-4147-A177-3AD203B41FA5}">
                      <a16:colId xmlns:a16="http://schemas.microsoft.com/office/drawing/2014/main" val="3568182563"/>
                    </a:ext>
                  </a:extLst>
                </a:gridCol>
                <a:gridCol w="2841857">
                  <a:extLst>
                    <a:ext uri="{9D8B030D-6E8A-4147-A177-3AD203B41FA5}">
                      <a16:colId xmlns:a16="http://schemas.microsoft.com/office/drawing/2014/main" val="1740954854"/>
                    </a:ext>
                  </a:extLst>
                </a:gridCol>
              </a:tblGrid>
              <a:tr h="312046">
                <a:tc>
                  <a:txBody>
                    <a:bodyPr/>
                    <a:lstStyle/>
                    <a:p>
                      <a:pPr algn="ctr"/>
                      <a:r>
                        <a:rPr lang="de-DE" sz="1600" dirty="0">
                          <a:solidFill>
                            <a:schemeClr val="bg1"/>
                          </a:solidFill>
                        </a:rPr>
                        <a:t>IVSC (IVS 104)</a:t>
                      </a:r>
                      <a:endParaRPr lang="de-AT" sz="1600" dirty="0">
                        <a:solidFill>
                          <a:schemeClr val="bg1"/>
                        </a:solidFill>
                      </a:endParaRPr>
                    </a:p>
                  </a:txBody>
                  <a:tcPr>
                    <a:solidFill>
                      <a:schemeClr val="tx2">
                        <a:lumMod val="75000"/>
                      </a:schemeClr>
                    </a:solidFill>
                  </a:tcPr>
                </a:tc>
                <a:tc>
                  <a:txBody>
                    <a:bodyPr/>
                    <a:lstStyle/>
                    <a:p>
                      <a:pPr algn="ctr"/>
                      <a:r>
                        <a:rPr lang="de-DE" sz="1600" dirty="0">
                          <a:solidFill>
                            <a:schemeClr val="bg1"/>
                          </a:solidFill>
                        </a:rPr>
                        <a:t>RICS (VPS4)</a:t>
                      </a:r>
                      <a:endParaRPr lang="de-AT" sz="1600" dirty="0">
                        <a:solidFill>
                          <a:schemeClr val="bg1"/>
                        </a:solidFill>
                      </a:endParaRPr>
                    </a:p>
                  </a:txBody>
                  <a:tcPr>
                    <a:solidFill>
                      <a:schemeClr val="tx2">
                        <a:lumMod val="75000"/>
                      </a:schemeClr>
                    </a:solidFill>
                  </a:tcPr>
                </a:tc>
                <a:tc>
                  <a:txBody>
                    <a:bodyPr/>
                    <a:lstStyle/>
                    <a:p>
                      <a:pPr algn="ctr"/>
                      <a:r>
                        <a:rPr lang="de-DE" sz="1600" dirty="0">
                          <a:solidFill>
                            <a:schemeClr val="bg1"/>
                          </a:solidFill>
                        </a:rPr>
                        <a:t>TEGOVA (EBVS)</a:t>
                      </a:r>
                      <a:endParaRPr lang="de-AT" sz="1600" dirty="0">
                        <a:solidFill>
                          <a:schemeClr val="bg1"/>
                        </a:solidFill>
                      </a:endParaRPr>
                    </a:p>
                  </a:txBody>
                  <a:tcPr>
                    <a:solidFill>
                      <a:schemeClr val="tx2">
                        <a:lumMod val="75000"/>
                      </a:schemeClr>
                    </a:solidFill>
                  </a:tcPr>
                </a:tc>
                <a:extLst>
                  <a:ext uri="{0D108BD9-81ED-4DB2-BD59-A6C34878D82A}">
                    <a16:rowId xmlns:a16="http://schemas.microsoft.com/office/drawing/2014/main" val="3228023009"/>
                  </a:ext>
                </a:extLst>
              </a:tr>
              <a:tr h="4127521">
                <a:tc>
                  <a:txBody>
                    <a:bodyPr/>
                    <a:lstStyle/>
                    <a:p>
                      <a:pPr marL="0" marR="0" indent="0" algn="l" defTabSz="410766" rtl="0" eaLnBrk="1" latinLnBrk="0" hangingPunct="1">
                        <a:lnSpc>
                          <a:spcPct val="100000"/>
                        </a:lnSpc>
                        <a:spcBef>
                          <a:spcPts val="0"/>
                        </a:spcBef>
                        <a:spcAft>
                          <a:spcPts val="0"/>
                        </a:spcAft>
                        <a:buClrTx/>
                        <a:buSzTx/>
                        <a:buFontTx/>
                        <a:buNone/>
                        <a:tabLst>
                          <a:tab pos="357188" algn="l"/>
                        </a:tabLst>
                      </a:pPr>
                      <a:r>
                        <a:rPr lang="en-US" sz="1500" b="0" i="0" u="none" strike="noStrike" cap="none" spc="0" baseline="0" dirty="0">
                          <a:solidFill>
                            <a:schemeClr val="dk1"/>
                          </a:solidFill>
                          <a:uFillTx/>
                          <a:latin typeface="+mn-lt"/>
                          <a:ea typeface="+mn-ea"/>
                          <a:cs typeface="+mn-cs"/>
                          <a:sym typeface="Helvetica Neue Light"/>
                        </a:rPr>
                        <a:t>IVS defined bases of value</a:t>
                      </a:r>
                    </a:p>
                    <a:p>
                      <a:pPr marL="285750" marR="0" indent="-285750" algn="l" defTabSz="410766" rtl="0" eaLnBrk="1" latinLnBrk="0" hangingPunct="1">
                        <a:lnSpc>
                          <a:spcPct val="100000"/>
                        </a:lnSpc>
                        <a:spcBef>
                          <a:spcPts val="0"/>
                        </a:spcBef>
                        <a:spcAft>
                          <a:spcPts val="0"/>
                        </a:spcAft>
                        <a:buClr>
                          <a:schemeClr val="tx1"/>
                        </a:buClr>
                        <a:buSzTx/>
                        <a:buFont typeface="Wingdings" panose="05000000000000000000" pitchFamily="2" charset="2"/>
                        <a:buChar char="§"/>
                        <a:tabLst>
                          <a:tab pos="357188" algn="l"/>
                        </a:tabLst>
                      </a:pPr>
                      <a:r>
                        <a:rPr lang="en-US" sz="1500" b="1" i="0" u="none" strike="noStrike" cap="none" spc="0" baseline="0" dirty="0">
                          <a:solidFill>
                            <a:srgbClr val="FF0000"/>
                          </a:solidFill>
                          <a:uFillTx/>
                          <a:latin typeface="+mn-lt"/>
                          <a:ea typeface="+mn-ea"/>
                          <a:cs typeface="+mn-cs"/>
                          <a:sym typeface="Helvetica Neue Light"/>
                        </a:rPr>
                        <a:t>Market Value</a:t>
                      </a:r>
                    </a:p>
                    <a:p>
                      <a:pPr marL="285750" marR="0" indent="-285750" algn="l" defTabSz="410766" rtl="0" eaLnBrk="1" latinLnBrk="0" hangingPunct="1">
                        <a:lnSpc>
                          <a:spcPct val="100000"/>
                        </a:lnSpc>
                        <a:spcBef>
                          <a:spcPts val="0"/>
                        </a:spcBef>
                        <a:spcAft>
                          <a:spcPts val="0"/>
                        </a:spcAft>
                        <a:buClr>
                          <a:schemeClr val="tx1"/>
                        </a:buClr>
                        <a:buSzTx/>
                        <a:buFont typeface="Wingdings" panose="05000000000000000000" pitchFamily="2" charset="2"/>
                        <a:buChar char="§"/>
                        <a:tabLst>
                          <a:tab pos="357188" algn="l"/>
                        </a:tabLst>
                      </a:pPr>
                      <a:r>
                        <a:rPr lang="en-US" sz="1500" b="0" i="0" u="none" strike="noStrike" cap="none" spc="0" baseline="0" dirty="0">
                          <a:solidFill>
                            <a:schemeClr val="dk1"/>
                          </a:solidFill>
                          <a:uFillTx/>
                          <a:latin typeface="+mn-lt"/>
                          <a:ea typeface="+mn-ea"/>
                          <a:cs typeface="+mn-cs"/>
                          <a:sym typeface="Helvetica Neue Light"/>
                        </a:rPr>
                        <a:t>Market Rent</a:t>
                      </a:r>
                    </a:p>
                    <a:p>
                      <a:pPr marL="285750" marR="0" indent="-285750" algn="l" defTabSz="410766" rtl="0" eaLnBrk="1" latinLnBrk="0" hangingPunct="1">
                        <a:lnSpc>
                          <a:spcPct val="100000"/>
                        </a:lnSpc>
                        <a:spcBef>
                          <a:spcPts val="0"/>
                        </a:spcBef>
                        <a:spcAft>
                          <a:spcPts val="0"/>
                        </a:spcAft>
                        <a:buClr>
                          <a:schemeClr val="tx1"/>
                        </a:buClr>
                        <a:buSzTx/>
                        <a:buFont typeface="Wingdings" panose="05000000000000000000" pitchFamily="2" charset="2"/>
                        <a:buChar char="§"/>
                        <a:tabLst>
                          <a:tab pos="357188" algn="l"/>
                        </a:tabLst>
                      </a:pPr>
                      <a:r>
                        <a:rPr lang="en-US" sz="1500" b="1" i="0" u="none" strike="noStrike" cap="none" spc="0" baseline="0" dirty="0">
                          <a:solidFill>
                            <a:srgbClr val="FF0000"/>
                          </a:solidFill>
                          <a:uFillTx/>
                          <a:latin typeface="+mn-lt"/>
                          <a:ea typeface="+mn-ea"/>
                          <a:cs typeface="+mn-cs"/>
                          <a:sym typeface="Helvetica Neue Light"/>
                        </a:rPr>
                        <a:t>Investment Value</a:t>
                      </a:r>
                    </a:p>
                    <a:p>
                      <a:pPr marL="285750" marR="0" indent="-285750" algn="l" defTabSz="410766" rtl="0" eaLnBrk="1" latinLnBrk="0" hangingPunct="1">
                        <a:lnSpc>
                          <a:spcPct val="100000"/>
                        </a:lnSpc>
                        <a:spcBef>
                          <a:spcPts val="0"/>
                        </a:spcBef>
                        <a:spcAft>
                          <a:spcPts val="0"/>
                        </a:spcAft>
                        <a:buClr>
                          <a:schemeClr val="tx1"/>
                        </a:buClr>
                        <a:buSzTx/>
                        <a:buFont typeface="Wingdings" panose="05000000000000000000" pitchFamily="2" charset="2"/>
                        <a:buChar char="§"/>
                        <a:tabLst>
                          <a:tab pos="357188" algn="l"/>
                        </a:tabLst>
                      </a:pPr>
                      <a:r>
                        <a:rPr lang="en-US" sz="1500" b="1" i="0" u="none" strike="noStrike" cap="none" spc="0" baseline="0" dirty="0">
                          <a:solidFill>
                            <a:srgbClr val="FF0000"/>
                          </a:solidFill>
                          <a:uFillTx/>
                          <a:latin typeface="+mn-lt"/>
                          <a:ea typeface="+mn-ea"/>
                          <a:cs typeface="+mn-cs"/>
                          <a:sym typeface="Helvetica Neue Light"/>
                        </a:rPr>
                        <a:t>Equitable Value</a:t>
                      </a:r>
                    </a:p>
                    <a:p>
                      <a:pPr marL="285750" marR="0" indent="-285750" algn="l" defTabSz="410766" rtl="0" eaLnBrk="1" latinLnBrk="0" hangingPunct="1">
                        <a:lnSpc>
                          <a:spcPct val="100000"/>
                        </a:lnSpc>
                        <a:spcBef>
                          <a:spcPts val="0"/>
                        </a:spcBef>
                        <a:spcAft>
                          <a:spcPts val="0"/>
                        </a:spcAft>
                        <a:buClr>
                          <a:schemeClr val="tx1"/>
                        </a:buClr>
                        <a:buSzTx/>
                        <a:buFont typeface="Wingdings" panose="05000000000000000000" pitchFamily="2" charset="2"/>
                        <a:buChar char="§"/>
                        <a:tabLst>
                          <a:tab pos="357188" algn="l"/>
                        </a:tabLst>
                      </a:pPr>
                      <a:r>
                        <a:rPr lang="en-US" sz="1500" b="1" i="0" u="none" strike="noStrike" cap="none" spc="0" baseline="0" dirty="0">
                          <a:solidFill>
                            <a:srgbClr val="FF0000"/>
                          </a:solidFill>
                          <a:uFillTx/>
                          <a:latin typeface="+mn-lt"/>
                          <a:ea typeface="+mn-ea"/>
                          <a:cs typeface="+mn-cs"/>
                          <a:sym typeface="Helvetica Neue Light"/>
                        </a:rPr>
                        <a:t>Synergistic Value</a:t>
                      </a:r>
                    </a:p>
                    <a:p>
                      <a:pPr marL="285750" marR="0" indent="-285750" algn="l" defTabSz="410766" rtl="0" eaLnBrk="1" latinLnBrk="0" hangingPunct="1">
                        <a:lnSpc>
                          <a:spcPct val="100000"/>
                        </a:lnSpc>
                        <a:spcBef>
                          <a:spcPts val="0"/>
                        </a:spcBef>
                        <a:spcAft>
                          <a:spcPts val="0"/>
                        </a:spcAft>
                        <a:buClr>
                          <a:schemeClr val="tx1"/>
                        </a:buClr>
                        <a:buSzTx/>
                        <a:buFont typeface="Wingdings" panose="05000000000000000000" pitchFamily="2" charset="2"/>
                        <a:buChar char="§"/>
                        <a:tabLst>
                          <a:tab pos="357188" algn="l"/>
                        </a:tabLst>
                      </a:pPr>
                      <a:r>
                        <a:rPr lang="en-US" sz="1500" b="1" i="0" u="none" strike="noStrike" cap="none" spc="0" baseline="0" dirty="0">
                          <a:solidFill>
                            <a:srgbClr val="FF0000"/>
                          </a:solidFill>
                          <a:uFillTx/>
                          <a:latin typeface="+mn-lt"/>
                          <a:ea typeface="+mn-ea"/>
                          <a:cs typeface="+mn-cs"/>
                          <a:sym typeface="Helvetica Neue Light"/>
                        </a:rPr>
                        <a:t>Liquidation Value</a:t>
                      </a:r>
                    </a:p>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endParaRPr lang="en-US" sz="1500" b="0" i="0" u="none" strike="noStrike" cap="none" spc="0" baseline="0" dirty="0">
                        <a:solidFill>
                          <a:schemeClr val="dk1"/>
                        </a:solidFill>
                        <a:uFillTx/>
                        <a:latin typeface="+mn-lt"/>
                        <a:ea typeface="+mn-ea"/>
                        <a:cs typeface="+mn-cs"/>
                        <a:sym typeface="Helvetica Neue Light"/>
                      </a:endParaRPr>
                    </a:p>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r>
                        <a:rPr lang="en-US" sz="1500" b="0" i="0" u="none" strike="noStrike" cap="none" spc="0" baseline="0" dirty="0">
                          <a:solidFill>
                            <a:schemeClr val="dk1"/>
                          </a:solidFill>
                          <a:uFillTx/>
                          <a:latin typeface="+mn-lt"/>
                          <a:ea typeface="+mn-ea"/>
                          <a:cs typeface="+mn-cs"/>
                          <a:sym typeface="Helvetica Neue Light"/>
                        </a:rPr>
                        <a:t>Other bases of value (non-exhaustive list):</a:t>
                      </a:r>
                    </a:p>
                    <a:p>
                      <a:pPr marL="285750" marR="0" indent="-285750" algn="l" defTabSz="410766" rtl="0" eaLnBrk="1" latinLnBrk="0" hangingPunct="1">
                        <a:lnSpc>
                          <a:spcPct val="100000"/>
                        </a:lnSpc>
                        <a:spcBef>
                          <a:spcPts val="0"/>
                        </a:spcBef>
                        <a:spcAft>
                          <a:spcPts val="0"/>
                        </a:spcAft>
                        <a:buClrTx/>
                        <a:buSzTx/>
                        <a:buFont typeface="Wingdings" panose="05000000000000000000" pitchFamily="2" charset="2"/>
                        <a:buChar char="§"/>
                        <a:tabLst>
                          <a:tab pos="357188" algn="l"/>
                        </a:tabLst>
                      </a:pPr>
                      <a:r>
                        <a:rPr lang="en-US" sz="1500" b="0" i="0" u="none" strike="noStrike" cap="none" spc="0" baseline="0" dirty="0">
                          <a:solidFill>
                            <a:schemeClr val="dk1"/>
                          </a:solidFill>
                          <a:uFillTx/>
                          <a:latin typeface="+mn-lt"/>
                          <a:ea typeface="+mn-ea"/>
                          <a:cs typeface="+mn-cs"/>
                          <a:sym typeface="Helvetica Neue Light"/>
                        </a:rPr>
                        <a:t>Fair Value (IFRS)</a:t>
                      </a:r>
                    </a:p>
                    <a:p>
                      <a:pPr marL="285750" marR="0" indent="-285750" algn="l" defTabSz="410766" rtl="0" eaLnBrk="1" latinLnBrk="0" hangingPunct="1">
                        <a:lnSpc>
                          <a:spcPct val="100000"/>
                        </a:lnSpc>
                        <a:spcBef>
                          <a:spcPts val="0"/>
                        </a:spcBef>
                        <a:spcAft>
                          <a:spcPts val="0"/>
                        </a:spcAft>
                        <a:buClrTx/>
                        <a:buSzTx/>
                        <a:buFont typeface="Wingdings" panose="05000000000000000000" pitchFamily="2" charset="2"/>
                        <a:buChar char="§"/>
                        <a:tabLst>
                          <a:tab pos="357188" algn="l"/>
                        </a:tabLst>
                      </a:pPr>
                      <a:r>
                        <a:rPr lang="en-US" sz="1500" b="0" i="0" u="none" strike="noStrike" cap="none" spc="0" baseline="0" dirty="0">
                          <a:solidFill>
                            <a:schemeClr val="dk1"/>
                          </a:solidFill>
                          <a:uFillTx/>
                          <a:latin typeface="+mn-lt"/>
                          <a:ea typeface="+mn-ea"/>
                          <a:cs typeface="+mn-cs"/>
                          <a:sym typeface="Helvetica Neue Light"/>
                        </a:rPr>
                        <a:t>Fair Market Value (OECD)</a:t>
                      </a:r>
                    </a:p>
                    <a:p>
                      <a:pPr marL="285750" marR="0" indent="-285750" algn="l" defTabSz="410766" rtl="0" eaLnBrk="1" latinLnBrk="0" hangingPunct="1">
                        <a:lnSpc>
                          <a:spcPct val="100000"/>
                        </a:lnSpc>
                        <a:spcBef>
                          <a:spcPts val="0"/>
                        </a:spcBef>
                        <a:spcAft>
                          <a:spcPts val="0"/>
                        </a:spcAft>
                        <a:buClrTx/>
                        <a:buSzTx/>
                        <a:buFont typeface="Wingdings" panose="05000000000000000000" pitchFamily="2" charset="2"/>
                        <a:buChar char="§"/>
                        <a:tabLst>
                          <a:tab pos="357188" algn="l"/>
                        </a:tabLst>
                      </a:pPr>
                      <a:r>
                        <a:rPr lang="en-US" sz="1500" b="0" i="0" u="none" strike="noStrike" cap="none" spc="0" baseline="0" dirty="0">
                          <a:solidFill>
                            <a:schemeClr val="dk1"/>
                          </a:solidFill>
                          <a:uFillTx/>
                          <a:latin typeface="+mn-lt"/>
                          <a:ea typeface="+mn-ea"/>
                          <a:cs typeface="+mn-cs"/>
                          <a:sym typeface="Helvetica Neue Light"/>
                        </a:rPr>
                        <a:t>Fair Market Value (US, IRS)</a:t>
                      </a:r>
                    </a:p>
                    <a:p>
                      <a:pPr marL="285750" marR="0" indent="-285750" algn="l" defTabSz="410766" rtl="0" eaLnBrk="1" latinLnBrk="0" hangingPunct="1">
                        <a:lnSpc>
                          <a:spcPct val="100000"/>
                        </a:lnSpc>
                        <a:spcBef>
                          <a:spcPts val="0"/>
                        </a:spcBef>
                        <a:spcAft>
                          <a:spcPts val="0"/>
                        </a:spcAft>
                        <a:buClrTx/>
                        <a:buSzTx/>
                        <a:buFont typeface="Wingdings" panose="05000000000000000000" pitchFamily="2" charset="2"/>
                        <a:buChar char="§"/>
                        <a:tabLst>
                          <a:tab pos="357188" algn="l"/>
                        </a:tabLst>
                      </a:pPr>
                      <a:r>
                        <a:rPr lang="en-US" sz="1500" b="0" i="0" u="none" strike="noStrike" cap="none" spc="0" baseline="0" dirty="0">
                          <a:solidFill>
                            <a:schemeClr val="dk1"/>
                          </a:solidFill>
                          <a:uFillTx/>
                          <a:latin typeface="+mn-lt"/>
                          <a:ea typeface="+mn-ea"/>
                          <a:cs typeface="+mn-cs"/>
                          <a:sym typeface="Helvetica Neue Light"/>
                        </a:rPr>
                        <a:t>Fair Value (Legal/Statutory):</a:t>
                      </a:r>
                    </a:p>
                    <a:p>
                      <a:pPr marL="539750" marR="0" indent="-252413" algn="l" defTabSz="410766" rtl="0" eaLnBrk="1" latinLnBrk="0" hangingPunct="1">
                        <a:lnSpc>
                          <a:spcPct val="100000"/>
                        </a:lnSpc>
                        <a:spcBef>
                          <a:spcPts val="0"/>
                        </a:spcBef>
                        <a:spcAft>
                          <a:spcPts val="0"/>
                        </a:spcAft>
                        <a:buClrTx/>
                        <a:buSzTx/>
                        <a:buFont typeface="Symbol" panose="05050102010706020507" pitchFamily="18" charset="2"/>
                        <a:buChar char="-"/>
                        <a:tabLst>
                          <a:tab pos="357188" algn="l"/>
                        </a:tabLst>
                      </a:pPr>
                      <a:r>
                        <a:rPr lang="en-US" sz="1500" b="0" i="0" u="none" strike="noStrike" cap="none" spc="0" baseline="0" dirty="0">
                          <a:solidFill>
                            <a:schemeClr val="dk1"/>
                          </a:solidFill>
                          <a:uFillTx/>
                          <a:latin typeface="+mn-lt"/>
                          <a:ea typeface="+mn-ea"/>
                          <a:cs typeface="+mn-cs"/>
                          <a:sym typeface="Helvetica Neue Light"/>
                        </a:rPr>
                        <a:t>the Model Business Corporation Act,</a:t>
                      </a:r>
                    </a:p>
                    <a:p>
                      <a:pPr marL="539750" marR="0" indent="-252413" algn="l" defTabSz="410766" rtl="0" eaLnBrk="1" latinLnBrk="0" hangingPunct="1">
                        <a:lnSpc>
                          <a:spcPct val="100000"/>
                        </a:lnSpc>
                        <a:spcBef>
                          <a:spcPts val="0"/>
                        </a:spcBef>
                        <a:spcAft>
                          <a:spcPts val="0"/>
                        </a:spcAft>
                        <a:buClrTx/>
                        <a:buSzTx/>
                        <a:buFont typeface="Symbol" panose="05050102010706020507" pitchFamily="18" charset="2"/>
                        <a:buChar char="-"/>
                        <a:tabLst>
                          <a:tab pos="357188" algn="l"/>
                        </a:tabLst>
                      </a:pPr>
                      <a:r>
                        <a:rPr lang="en-US" sz="1500" b="0" i="0" u="none" strike="noStrike" cap="none" spc="0" baseline="0" dirty="0">
                          <a:solidFill>
                            <a:schemeClr val="dk1"/>
                          </a:solidFill>
                          <a:uFillTx/>
                          <a:latin typeface="+mn-lt"/>
                          <a:ea typeface="+mn-ea"/>
                          <a:cs typeface="+mn-cs"/>
                          <a:sym typeface="Helvetica Neue Light"/>
                        </a:rPr>
                        <a:t>Canadian case law (Manning v Harris Steel Group Inc.)</a:t>
                      </a:r>
                    </a:p>
                  </a:txBody>
                  <a:tcPr>
                    <a:solidFill>
                      <a:schemeClr val="accent3">
                        <a:lumMod val="20000"/>
                        <a:lumOff val="80000"/>
                      </a:schemeClr>
                    </a:solidFill>
                  </a:tcPr>
                </a:tc>
                <a:tc>
                  <a:txBody>
                    <a:bodyPr/>
                    <a:lstStyle/>
                    <a:p>
                      <a:pPr marL="285750" marR="0" indent="-285750" algn="l" defTabSz="410766" rtl="0" eaLnBrk="1" latinLnBrk="0" hangingPunct="1">
                        <a:lnSpc>
                          <a:spcPct val="100000"/>
                        </a:lnSpc>
                        <a:spcBef>
                          <a:spcPts val="0"/>
                        </a:spcBef>
                        <a:spcAft>
                          <a:spcPts val="0"/>
                        </a:spcAft>
                        <a:buClrTx/>
                        <a:buSzTx/>
                        <a:buFont typeface="Wingdings" panose="05000000000000000000" pitchFamily="2" charset="2"/>
                        <a:buChar char="§"/>
                        <a:tabLst>
                          <a:tab pos="357188" algn="l"/>
                        </a:tabLst>
                      </a:pPr>
                      <a:r>
                        <a:rPr lang="de-DE" sz="1500" b="0" i="0" u="none" strike="noStrike" cap="none" spc="0" baseline="0" dirty="0">
                          <a:solidFill>
                            <a:schemeClr val="dk1"/>
                          </a:solidFill>
                          <a:uFillTx/>
                          <a:latin typeface="+mn-lt"/>
                          <a:ea typeface="+mn-ea"/>
                          <a:cs typeface="+mn-cs"/>
                          <a:sym typeface="Helvetica Neue Light"/>
                        </a:rPr>
                        <a:t>Referenz zu IVS 104 IVS </a:t>
                      </a:r>
                      <a:r>
                        <a:rPr lang="de-DE" sz="1500" b="0" i="0" u="none" strike="noStrike" cap="none" spc="0" baseline="0" dirty="0" err="1">
                          <a:solidFill>
                            <a:schemeClr val="dk1"/>
                          </a:solidFill>
                          <a:uFillTx/>
                          <a:latin typeface="+mn-lt"/>
                          <a:ea typeface="+mn-ea"/>
                          <a:cs typeface="+mn-cs"/>
                          <a:sym typeface="Helvetica Neue Light"/>
                        </a:rPr>
                        <a:t>defined</a:t>
                      </a:r>
                      <a:r>
                        <a:rPr lang="de-DE" sz="1500" b="0" i="0" u="none" strike="noStrike" cap="none" spc="0" baseline="0" dirty="0">
                          <a:solidFill>
                            <a:schemeClr val="dk1"/>
                          </a:solidFill>
                          <a:uFillTx/>
                          <a:latin typeface="+mn-lt"/>
                          <a:ea typeface="+mn-ea"/>
                          <a:cs typeface="+mn-cs"/>
                          <a:sym typeface="Helvetica Neue Light"/>
                        </a:rPr>
                        <a:t> </a:t>
                      </a:r>
                      <a:r>
                        <a:rPr lang="de-DE" sz="1500" b="0" i="0" u="none" strike="noStrike" cap="none" spc="0" baseline="0" dirty="0" err="1">
                          <a:solidFill>
                            <a:schemeClr val="dk1"/>
                          </a:solidFill>
                          <a:uFillTx/>
                          <a:latin typeface="+mn-lt"/>
                          <a:ea typeface="+mn-ea"/>
                          <a:cs typeface="+mn-cs"/>
                          <a:sym typeface="Helvetica Neue Light"/>
                        </a:rPr>
                        <a:t>bases</a:t>
                      </a:r>
                      <a:r>
                        <a:rPr lang="de-DE" sz="1500" b="0" i="0" u="none" strike="noStrike" cap="none" spc="0" baseline="0" dirty="0">
                          <a:solidFill>
                            <a:schemeClr val="dk1"/>
                          </a:solidFill>
                          <a:uFillTx/>
                          <a:latin typeface="+mn-lt"/>
                          <a:ea typeface="+mn-ea"/>
                          <a:cs typeface="+mn-cs"/>
                          <a:sym typeface="Helvetica Neue Light"/>
                        </a:rPr>
                        <a:t> </a:t>
                      </a:r>
                      <a:r>
                        <a:rPr lang="de-DE" sz="1500" b="0" i="0" u="none" strike="noStrike" cap="none" spc="0" baseline="0" dirty="0" err="1">
                          <a:solidFill>
                            <a:schemeClr val="dk1"/>
                          </a:solidFill>
                          <a:uFillTx/>
                          <a:latin typeface="+mn-lt"/>
                          <a:ea typeface="+mn-ea"/>
                          <a:cs typeface="+mn-cs"/>
                          <a:sym typeface="Helvetica Neue Light"/>
                        </a:rPr>
                        <a:t>of</a:t>
                      </a:r>
                      <a:r>
                        <a:rPr lang="de-DE" sz="1500" b="0" i="0" u="none" strike="noStrike" cap="none" spc="0" baseline="0" dirty="0">
                          <a:solidFill>
                            <a:schemeClr val="dk1"/>
                          </a:solidFill>
                          <a:uFillTx/>
                          <a:latin typeface="+mn-lt"/>
                          <a:ea typeface="+mn-ea"/>
                          <a:cs typeface="+mn-cs"/>
                          <a:sym typeface="Helvetica Neue Light"/>
                        </a:rPr>
                        <a:t> </a:t>
                      </a:r>
                      <a:r>
                        <a:rPr lang="de-DE" sz="1500" b="0" i="0" u="none" strike="noStrike" cap="none" spc="0" baseline="0" dirty="0" err="1">
                          <a:solidFill>
                            <a:schemeClr val="dk1"/>
                          </a:solidFill>
                          <a:uFillTx/>
                          <a:latin typeface="+mn-lt"/>
                          <a:ea typeface="+mn-ea"/>
                          <a:cs typeface="+mn-cs"/>
                          <a:sym typeface="Helvetica Neue Light"/>
                        </a:rPr>
                        <a:t>value</a:t>
                      </a:r>
                      <a:r>
                        <a:rPr lang="de-DE" sz="1500" b="0" i="0" u="none" strike="noStrike" cap="none" spc="0" baseline="0" dirty="0">
                          <a:solidFill>
                            <a:schemeClr val="dk1"/>
                          </a:solidFill>
                          <a:uFillTx/>
                          <a:latin typeface="+mn-lt"/>
                          <a:ea typeface="+mn-ea"/>
                          <a:cs typeface="+mn-cs"/>
                          <a:sym typeface="Helvetica Neue Light"/>
                        </a:rPr>
                        <a:t>:</a:t>
                      </a:r>
                    </a:p>
                    <a:p>
                      <a:pPr marL="539750" marR="0" indent="-252413" algn="l" defTabSz="410766" rtl="0" eaLnBrk="1" latinLnBrk="0" hangingPunct="1">
                        <a:lnSpc>
                          <a:spcPct val="100000"/>
                        </a:lnSpc>
                        <a:spcBef>
                          <a:spcPts val="0"/>
                        </a:spcBef>
                        <a:spcAft>
                          <a:spcPts val="0"/>
                        </a:spcAft>
                        <a:buClr>
                          <a:schemeClr val="tx1"/>
                        </a:buClr>
                        <a:buSzTx/>
                        <a:buFont typeface="Symbol" panose="05050102010706020507" pitchFamily="18" charset="2"/>
                        <a:buChar char="-"/>
                        <a:tabLst>
                          <a:tab pos="357188" algn="l"/>
                        </a:tabLst>
                      </a:pPr>
                      <a:r>
                        <a:rPr lang="de-DE" sz="1500" b="1" i="0" u="none" strike="noStrike" cap="none" spc="0" baseline="0" dirty="0">
                          <a:solidFill>
                            <a:srgbClr val="FF0000"/>
                          </a:solidFill>
                          <a:uFillTx/>
                          <a:latin typeface="+mn-lt"/>
                          <a:ea typeface="+mn-ea"/>
                          <a:cs typeface="+mn-cs"/>
                          <a:sym typeface="Helvetica Neue Light"/>
                        </a:rPr>
                        <a:t>Market Value</a:t>
                      </a:r>
                    </a:p>
                    <a:p>
                      <a:pPr marL="539750" marR="0" indent="-252413" algn="l" defTabSz="410766" rtl="0" eaLnBrk="1" latinLnBrk="0" hangingPunct="1">
                        <a:lnSpc>
                          <a:spcPct val="100000"/>
                        </a:lnSpc>
                        <a:spcBef>
                          <a:spcPts val="0"/>
                        </a:spcBef>
                        <a:spcAft>
                          <a:spcPts val="0"/>
                        </a:spcAft>
                        <a:buClr>
                          <a:schemeClr val="tx1"/>
                        </a:buClr>
                        <a:buSzTx/>
                        <a:buFont typeface="Symbol" panose="05050102010706020507" pitchFamily="18" charset="2"/>
                        <a:buChar char="-"/>
                        <a:tabLst>
                          <a:tab pos="357188" algn="l"/>
                        </a:tabLst>
                      </a:pPr>
                      <a:r>
                        <a:rPr lang="de-DE" sz="1500" b="0" i="0" u="none" strike="noStrike" cap="none" spc="0" baseline="0" dirty="0">
                          <a:solidFill>
                            <a:schemeClr val="dk1"/>
                          </a:solidFill>
                          <a:uFillTx/>
                          <a:latin typeface="+mn-lt"/>
                          <a:ea typeface="+mn-ea"/>
                          <a:cs typeface="+mn-cs"/>
                          <a:sym typeface="Helvetica Neue Light"/>
                        </a:rPr>
                        <a:t>Market Rent</a:t>
                      </a:r>
                    </a:p>
                    <a:p>
                      <a:pPr marL="539750" marR="0" indent="-252413" algn="l" defTabSz="410766" rtl="0" eaLnBrk="1" latinLnBrk="0" hangingPunct="1">
                        <a:lnSpc>
                          <a:spcPct val="100000"/>
                        </a:lnSpc>
                        <a:spcBef>
                          <a:spcPts val="0"/>
                        </a:spcBef>
                        <a:spcAft>
                          <a:spcPts val="0"/>
                        </a:spcAft>
                        <a:buClr>
                          <a:schemeClr val="tx1"/>
                        </a:buClr>
                        <a:buSzTx/>
                        <a:buFont typeface="Symbol" panose="05050102010706020507" pitchFamily="18" charset="2"/>
                        <a:buChar char="-"/>
                        <a:tabLst>
                          <a:tab pos="357188" algn="l"/>
                        </a:tabLst>
                      </a:pPr>
                      <a:r>
                        <a:rPr lang="de-DE" sz="1500" b="1" i="0" u="none" strike="noStrike" cap="none" spc="0" baseline="0" dirty="0">
                          <a:solidFill>
                            <a:srgbClr val="FF0000"/>
                          </a:solidFill>
                          <a:uFillTx/>
                          <a:latin typeface="+mn-lt"/>
                          <a:ea typeface="+mn-ea"/>
                          <a:cs typeface="+mn-cs"/>
                          <a:sym typeface="Helvetica Neue Light"/>
                        </a:rPr>
                        <a:t>Investment Value (</a:t>
                      </a:r>
                      <a:r>
                        <a:rPr lang="de-DE" sz="1500" b="1" i="0" u="none" strike="noStrike" cap="none" spc="0" baseline="0" dirty="0" err="1">
                          <a:solidFill>
                            <a:srgbClr val="FF0000"/>
                          </a:solidFill>
                          <a:uFillTx/>
                          <a:latin typeface="+mn-lt"/>
                          <a:ea typeface="+mn-ea"/>
                          <a:cs typeface="+mn-cs"/>
                          <a:sym typeface="Helvetica Neue Light"/>
                        </a:rPr>
                        <a:t>or</a:t>
                      </a:r>
                      <a:r>
                        <a:rPr lang="de-DE" sz="1500" b="1" i="0" u="none" strike="noStrike" cap="none" spc="0" baseline="0" dirty="0">
                          <a:solidFill>
                            <a:srgbClr val="FF0000"/>
                          </a:solidFill>
                          <a:uFillTx/>
                          <a:latin typeface="+mn-lt"/>
                          <a:ea typeface="+mn-ea"/>
                          <a:cs typeface="+mn-cs"/>
                          <a:sym typeface="Helvetica Neue Light"/>
                        </a:rPr>
                        <a:t> Worth)</a:t>
                      </a:r>
                    </a:p>
                    <a:p>
                      <a:pPr marL="539750" marR="0" indent="-252413" algn="l" defTabSz="410766" rtl="0" eaLnBrk="1" latinLnBrk="0" hangingPunct="1">
                        <a:lnSpc>
                          <a:spcPct val="100000"/>
                        </a:lnSpc>
                        <a:spcBef>
                          <a:spcPts val="0"/>
                        </a:spcBef>
                        <a:spcAft>
                          <a:spcPts val="0"/>
                        </a:spcAft>
                        <a:buClr>
                          <a:schemeClr val="tx1"/>
                        </a:buClr>
                        <a:buSzTx/>
                        <a:buFont typeface="Symbol" panose="05050102010706020507" pitchFamily="18" charset="2"/>
                        <a:buChar char="-"/>
                        <a:tabLst>
                          <a:tab pos="357188" algn="l"/>
                        </a:tabLst>
                      </a:pPr>
                      <a:r>
                        <a:rPr lang="de-DE" sz="1500" b="1" i="0" u="none" strike="noStrike" cap="none" spc="0" baseline="0" dirty="0">
                          <a:solidFill>
                            <a:srgbClr val="FF0000"/>
                          </a:solidFill>
                          <a:uFillTx/>
                          <a:latin typeface="+mn-lt"/>
                          <a:ea typeface="+mn-ea"/>
                          <a:cs typeface="+mn-cs"/>
                          <a:sym typeface="Helvetica Neue Light"/>
                        </a:rPr>
                        <a:t>Equitable Value </a:t>
                      </a:r>
                      <a:r>
                        <a:rPr lang="de-DE" sz="1500" b="1" i="1" u="none" strike="noStrike" cap="none" spc="0" baseline="0" dirty="0">
                          <a:solidFill>
                            <a:srgbClr val="FF0000"/>
                          </a:solidFill>
                          <a:uFillTx/>
                          <a:latin typeface="+mn-lt"/>
                          <a:ea typeface="+mn-ea"/>
                          <a:cs typeface="+mn-cs"/>
                          <a:sym typeface="Helvetica Neue Light"/>
                        </a:rPr>
                        <a:t>(</a:t>
                      </a:r>
                      <a:r>
                        <a:rPr lang="de-DE" sz="1500" b="1" i="1" u="none" strike="noStrike" cap="none" spc="0" baseline="0" dirty="0" err="1">
                          <a:solidFill>
                            <a:srgbClr val="FF0000"/>
                          </a:solidFill>
                          <a:uFillTx/>
                          <a:latin typeface="+mn-lt"/>
                          <a:ea typeface="+mn-ea"/>
                          <a:cs typeface="+mn-cs"/>
                          <a:sym typeface="Helvetica Neue Light"/>
                        </a:rPr>
                        <a:t>previously</a:t>
                      </a:r>
                      <a:r>
                        <a:rPr lang="de-DE" sz="1500" b="1" i="1" u="none" strike="noStrike" cap="none" spc="0" baseline="0" dirty="0">
                          <a:solidFill>
                            <a:srgbClr val="FF0000"/>
                          </a:solidFill>
                          <a:uFillTx/>
                          <a:latin typeface="+mn-lt"/>
                          <a:ea typeface="+mn-ea"/>
                          <a:cs typeface="+mn-cs"/>
                          <a:sym typeface="Helvetica Neue Light"/>
                        </a:rPr>
                        <a:t>, IVS-</a:t>
                      </a:r>
                      <a:r>
                        <a:rPr lang="de-DE" sz="1500" b="1" i="1" u="none" strike="noStrike" cap="none" spc="0" baseline="0" dirty="0" err="1">
                          <a:solidFill>
                            <a:srgbClr val="FF0000"/>
                          </a:solidFill>
                          <a:uFillTx/>
                          <a:latin typeface="+mn-lt"/>
                          <a:ea typeface="+mn-ea"/>
                          <a:cs typeface="+mn-cs"/>
                          <a:sym typeface="Helvetica Neue Light"/>
                        </a:rPr>
                        <a:t>defined</a:t>
                      </a:r>
                      <a:r>
                        <a:rPr lang="de-DE" sz="1500" b="1" i="1" u="none" strike="noStrike" cap="none" spc="0" baseline="0" dirty="0">
                          <a:solidFill>
                            <a:srgbClr val="FF0000"/>
                          </a:solidFill>
                          <a:uFillTx/>
                          <a:latin typeface="+mn-lt"/>
                          <a:ea typeface="+mn-ea"/>
                          <a:cs typeface="+mn-cs"/>
                          <a:sym typeface="Helvetica Neue Light"/>
                        </a:rPr>
                        <a:t> Fair Value)</a:t>
                      </a:r>
                    </a:p>
                    <a:p>
                      <a:pPr marL="539750" marR="0" indent="-252413" algn="l" defTabSz="410766" rtl="0" eaLnBrk="1" latinLnBrk="0" hangingPunct="1">
                        <a:lnSpc>
                          <a:spcPct val="100000"/>
                        </a:lnSpc>
                        <a:spcBef>
                          <a:spcPts val="0"/>
                        </a:spcBef>
                        <a:spcAft>
                          <a:spcPts val="0"/>
                        </a:spcAft>
                        <a:buClr>
                          <a:schemeClr val="tx1"/>
                        </a:buClr>
                        <a:buSzTx/>
                        <a:buFont typeface="Symbol" panose="05050102010706020507" pitchFamily="18" charset="2"/>
                        <a:buChar char="-"/>
                        <a:tabLst>
                          <a:tab pos="357188" algn="l"/>
                        </a:tabLst>
                      </a:pPr>
                      <a:r>
                        <a:rPr lang="de-DE" sz="1500" b="1" i="0" u="none" strike="noStrike" cap="none" spc="0" baseline="0" dirty="0">
                          <a:solidFill>
                            <a:srgbClr val="FF0000"/>
                          </a:solidFill>
                          <a:uFillTx/>
                          <a:latin typeface="+mn-lt"/>
                          <a:ea typeface="+mn-ea"/>
                          <a:cs typeface="+mn-cs"/>
                          <a:sym typeface="Helvetica Neue Light"/>
                        </a:rPr>
                        <a:t>Synergistic Value </a:t>
                      </a:r>
                      <a:r>
                        <a:rPr lang="de-DE" sz="1500" b="0" i="0" u="none" strike="noStrike" cap="none" spc="0" baseline="0" dirty="0">
                          <a:solidFill>
                            <a:schemeClr val="dk1"/>
                          </a:solidFill>
                          <a:uFillTx/>
                          <a:latin typeface="+mn-lt"/>
                          <a:ea typeface="+mn-ea"/>
                          <a:cs typeface="+mn-cs"/>
                          <a:sym typeface="Helvetica Neue Light"/>
                        </a:rPr>
                        <a:t>and</a:t>
                      </a:r>
                    </a:p>
                    <a:p>
                      <a:pPr marL="539750" marR="0" indent="-252413" algn="l" defTabSz="410766" rtl="0" eaLnBrk="1" latinLnBrk="0" hangingPunct="1">
                        <a:lnSpc>
                          <a:spcPct val="100000"/>
                        </a:lnSpc>
                        <a:spcBef>
                          <a:spcPts val="0"/>
                        </a:spcBef>
                        <a:spcAft>
                          <a:spcPts val="0"/>
                        </a:spcAft>
                        <a:buClr>
                          <a:schemeClr val="tx1"/>
                        </a:buClr>
                        <a:buSzTx/>
                        <a:buFont typeface="Symbol" panose="05050102010706020507" pitchFamily="18" charset="2"/>
                        <a:buChar char="-"/>
                        <a:tabLst>
                          <a:tab pos="357188" algn="l"/>
                        </a:tabLst>
                      </a:pPr>
                      <a:r>
                        <a:rPr lang="de-DE" sz="1500" b="1" i="0" u="none" strike="noStrike" cap="none" spc="0" baseline="0" dirty="0">
                          <a:solidFill>
                            <a:srgbClr val="FF0000"/>
                          </a:solidFill>
                          <a:uFillTx/>
                          <a:latin typeface="+mn-lt"/>
                          <a:ea typeface="+mn-ea"/>
                          <a:cs typeface="+mn-cs"/>
                          <a:sym typeface="Helvetica Neue Light"/>
                        </a:rPr>
                        <a:t>Liquidation Value</a:t>
                      </a:r>
                    </a:p>
                    <a:p>
                      <a:pPr marL="285750" marR="0" indent="-285750" algn="l" defTabSz="410766" rtl="0" eaLnBrk="1" latinLnBrk="0" hangingPunct="1">
                        <a:lnSpc>
                          <a:spcPct val="100000"/>
                        </a:lnSpc>
                        <a:spcBef>
                          <a:spcPts val="0"/>
                        </a:spcBef>
                        <a:spcAft>
                          <a:spcPts val="0"/>
                        </a:spcAft>
                        <a:buClrTx/>
                        <a:buSzTx/>
                        <a:buFont typeface="Wingdings" panose="05000000000000000000" pitchFamily="2" charset="2"/>
                        <a:buChar char="§"/>
                        <a:tabLst>
                          <a:tab pos="357188" algn="l"/>
                        </a:tabLst>
                      </a:pPr>
                      <a:r>
                        <a:rPr lang="de-DE" sz="1500" b="0" i="0" u="none" strike="noStrike" cap="none" spc="0" baseline="0" dirty="0">
                          <a:solidFill>
                            <a:schemeClr val="dk1"/>
                          </a:solidFill>
                          <a:uFillTx/>
                          <a:latin typeface="+mn-lt"/>
                          <a:ea typeface="+mn-ea"/>
                          <a:cs typeface="+mn-cs"/>
                          <a:sym typeface="Helvetica Neue Light"/>
                        </a:rPr>
                        <a:t>Hinweis auf Fair Value IFRS 13</a:t>
                      </a:r>
                    </a:p>
                    <a:p>
                      <a:pPr marL="285750" marR="0" indent="-285750" algn="l" defTabSz="410766" rtl="0" eaLnBrk="1" latinLnBrk="0" hangingPunct="1">
                        <a:lnSpc>
                          <a:spcPct val="100000"/>
                        </a:lnSpc>
                        <a:spcBef>
                          <a:spcPts val="0"/>
                        </a:spcBef>
                        <a:spcAft>
                          <a:spcPts val="0"/>
                        </a:spcAft>
                        <a:buClrTx/>
                        <a:buSzTx/>
                        <a:buFont typeface="Wingdings" panose="05000000000000000000" pitchFamily="2" charset="2"/>
                        <a:buChar char="§"/>
                        <a:tabLst>
                          <a:tab pos="357188" algn="l"/>
                        </a:tabLst>
                      </a:pPr>
                      <a:r>
                        <a:rPr lang="de-DE" sz="1500" b="0" i="0" u="none" strike="noStrike" cap="none" spc="0" baseline="0" dirty="0">
                          <a:solidFill>
                            <a:schemeClr val="dk1"/>
                          </a:solidFill>
                          <a:uFillTx/>
                          <a:latin typeface="+mn-lt"/>
                          <a:ea typeface="+mn-ea"/>
                          <a:cs typeface="+mn-cs"/>
                          <a:sym typeface="Helvetica Neue Light"/>
                        </a:rPr>
                        <a:t>(2.4) Ggf. andere Bases </a:t>
                      </a:r>
                      <a:r>
                        <a:rPr lang="de-DE" sz="1500" b="0" i="0" u="none" strike="noStrike" cap="none" spc="0" baseline="0" dirty="0" err="1">
                          <a:solidFill>
                            <a:schemeClr val="dk1"/>
                          </a:solidFill>
                          <a:uFillTx/>
                          <a:latin typeface="+mn-lt"/>
                          <a:ea typeface="+mn-ea"/>
                          <a:cs typeface="+mn-cs"/>
                          <a:sym typeface="Helvetica Neue Light"/>
                        </a:rPr>
                        <a:t>of</a:t>
                      </a:r>
                      <a:r>
                        <a:rPr lang="de-DE" sz="1500" b="0" i="0" u="none" strike="noStrike" cap="none" spc="0" baseline="0" dirty="0">
                          <a:solidFill>
                            <a:schemeClr val="dk1"/>
                          </a:solidFill>
                          <a:uFillTx/>
                          <a:latin typeface="+mn-lt"/>
                          <a:ea typeface="+mn-ea"/>
                          <a:cs typeface="+mn-cs"/>
                          <a:sym typeface="Helvetica Neue Light"/>
                        </a:rPr>
                        <a:t> Value</a:t>
                      </a:r>
                    </a:p>
                  </a:txBody>
                  <a:tcPr>
                    <a:solidFill>
                      <a:schemeClr val="accent3">
                        <a:lumMod val="20000"/>
                        <a:lumOff val="80000"/>
                      </a:schemeClr>
                    </a:solidFill>
                  </a:tcPr>
                </a:tc>
                <a:tc>
                  <a:txBody>
                    <a:bodyPr/>
                    <a:lstStyle/>
                    <a:p>
                      <a:pPr marL="285750" marR="0" indent="-285750" algn="l" defTabSz="410766" rtl="0" eaLnBrk="1" latinLnBrk="0" hangingPunct="1">
                        <a:lnSpc>
                          <a:spcPct val="100000"/>
                        </a:lnSpc>
                        <a:spcBef>
                          <a:spcPts val="0"/>
                        </a:spcBef>
                        <a:spcAft>
                          <a:spcPts val="0"/>
                        </a:spcAft>
                        <a:buClr>
                          <a:schemeClr val="tx1"/>
                        </a:buClr>
                        <a:buSzTx/>
                        <a:buFont typeface="Wingdings" panose="05000000000000000000" pitchFamily="2" charset="2"/>
                        <a:buChar char="§"/>
                        <a:tabLst>
                          <a:tab pos="357188" algn="l"/>
                        </a:tabLst>
                      </a:pPr>
                      <a:r>
                        <a:rPr lang="de-DE" sz="1500" b="1" i="0" u="none" strike="noStrike" cap="none" spc="0" baseline="0" dirty="0">
                          <a:solidFill>
                            <a:srgbClr val="FF0000"/>
                          </a:solidFill>
                          <a:uFillTx/>
                          <a:latin typeface="+mn-lt"/>
                          <a:ea typeface="+mn-ea"/>
                          <a:cs typeface="+mn-cs"/>
                          <a:sym typeface="Helvetica Neue Light"/>
                        </a:rPr>
                        <a:t>Market Value</a:t>
                      </a:r>
                    </a:p>
                    <a:p>
                      <a:pPr marL="285750" marR="0" indent="-285750" algn="l" defTabSz="410766" rtl="0" eaLnBrk="1" latinLnBrk="0" hangingPunct="1">
                        <a:lnSpc>
                          <a:spcPct val="100000"/>
                        </a:lnSpc>
                        <a:spcBef>
                          <a:spcPts val="0"/>
                        </a:spcBef>
                        <a:spcAft>
                          <a:spcPts val="0"/>
                        </a:spcAft>
                        <a:buClrTx/>
                        <a:buSzTx/>
                        <a:buFont typeface="Wingdings" panose="05000000000000000000" pitchFamily="2" charset="2"/>
                        <a:buChar char="§"/>
                        <a:tabLst>
                          <a:tab pos="357188" algn="l"/>
                        </a:tabLst>
                      </a:pPr>
                      <a:r>
                        <a:rPr lang="de-DE" sz="1500" b="0" i="0" u="none" strike="noStrike" cap="none" spc="0" baseline="0" dirty="0">
                          <a:solidFill>
                            <a:schemeClr val="dk1"/>
                          </a:solidFill>
                          <a:uFillTx/>
                          <a:latin typeface="+mn-lt"/>
                          <a:ea typeface="+mn-ea"/>
                          <a:cs typeface="+mn-cs"/>
                          <a:sym typeface="Helvetica Neue Light"/>
                        </a:rPr>
                        <a:t>Bases of value other </a:t>
                      </a:r>
                      <a:r>
                        <a:rPr lang="de-DE" sz="1500" b="0" i="0" u="none" strike="noStrike" cap="none" spc="0" baseline="0" dirty="0" err="1">
                          <a:solidFill>
                            <a:schemeClr val="dk1"/>
                          </a:solidFill>
                          <a:uFillTx/>
                          <a:latin typeface="+mn-lt"/>
                          <a:ea typeface="+mn-ea"/>
                          <a:cs typeface="+mn-cs"/>
                          <a:sym typeface="Helvetica Neue Light"/>
                        </a:rPr>
                        <a:t>than</a:t>
                      </a:r>
                      <a:r>
                        <a:rPr lang="de-DE" sz="1500" b="0" i="0" u="none" strike="noStrike" cap="none" spc="0" baseline="0" dirty="0">
                          <a:solidFill>
                            <a:schemeClr val="dk1"/>
                          </a:solidFill>
                          <a:uFillTx/>
                          <a:latin typeface="+mn-lt"/>
                          <a:ea typeface="+mn-ea"/>
                          <a:cs typeface="+mn-cs"/>
                          <a:sym typeface="Helvetica Neue Light"/>
                        </a:rPr>
                        <a:t> Market Value</a:t>
                      </a:r>
                    </a:p>
                    <a:p>
                      <a:pPr marL="539750" marR="0" indent="-252413" algn="l" defTabSz="410766" rtl="0" eaLnBrk="1" latinLnBrk="0" hangingPunct="1">
                        <a:lnSpc>
                          <a:spcPct val="100000"/>
                        </a:lnSpc>
                        <a:spcBef>
                          <a:spcPts val="0"/>
                        </a:spcBef>
                        <a:spcAft>
                          <a:spcPts val="0"/>
                        </a:spcAft>
                        <a:buClr>
                          <a:schemeClr val="tx1"/>
                        </a:buClr>
                        <a:buSzTx/>
                        <a:buFont typeface="Symbol" panose="05050102010706020507" pitchFamily="18" charset="2"/>
                        <a:buChar char="-"/>
                        <a:tabLst>
                          <a:tab pos="357188" algn="l"/>
                        </a:tabLst>
                      </a:pPr>
                      <a:r>
                        <a:rPr lang="de-DE" sz="1500" b="1" i="0" u="none" strike="noStrike" cap="none" spc="0" baseline="0" dirty="0">
                          <a:solidFill>
                            <a:srgbClr val="FF0000"/>
                          </a:solidFill>
                          <a:uFillTx/>
                          <a:latin typeface="+mn-lt"/>
                          <a:ea typeface="+mn-ea"/>
                          <a:cs typeface="+mn-cs"/>
                          <a:sym typeface="Helvetica Neue Light"/>
                        </a:rPr>
                        <a:t>Fair Value </a:t>
                      </a:r>
                      <a:r>
                        <a:rPr lang="de-DE" sz="1500" b="1" i="0" u="none" strike="noStrike" cap="none" spc="0" baseline="0" dirty="0" err="1">
                          <a:solidFill>
                            <a:srgbClr val="FF0000"/>
                          </a:solidFill>
                          <a:uFillTx/>
                          <a:latin typeface="+mn-lt"/>
                          <a:ea typeface="+mn-ea"/>
                          <a:cs typeface="+mn-cs"/>
                          <a:sym typeface="Helvetica Neue Light"/>
                        </a:rPr>
                        <a:t>for</a:t>
                      </a:r>
                      <a:r>
                        <a:rPr lang="de-DE" sz="1500" b="1" i="0" u="none" strike="noStrike" cap="none" spc="0" baseline="0" dirty="0">
                          <a:solidFill>
                            <a:srgbClr val="FF0000"/>
                          </a:solidFill>
                          <a:uFillTx/>
                          <a:latin typeface="+mn-lt"/>
                          <a:ea typeface="+mn-ea"/>
                          <a:cs typeface="+mn-cs"/>
                          <a:sym typeface="Helvetica Neue Light"/>
                        </a:rPr>
                        <a:t> </a:t>
                      </a:r>
                      <a:r>
                        <a:rPr lang="de-DE" sz="1500" b="1" i="0" u="none" strike="noStrike" cap="none" spc="0" baseline="0" dirty="0" err="1">
                          <a:solidFill>
                            <a:srgbClr val="FF0000"/>
                          </a:solidFill>
                          <a:uFillTx/>
                          <a:latin typeface="+mn-lt"/>
                          <a:ea typeface="+mn-ea"/>
                          <a:cs typeface="+mn-cs"/>
                          <a:sym typeface="Helvetica Neue Light"/>
                        </a:rPr>
                        <a:t>purposes</a:t>
                      </a:r>
                      <a:r>
                        <a:rPr lang="de-DE" sz="1500" b="1" i="0" u="none" strike="noStrike" cap="none" spc="0" baseline="0" dirty="0">
                          <a:solidFill>
                            <a:srgbClr val="FF0000"/>
                          </a:solidFill>
                          <a:uFillTx/>
                          <a:latin typeface="+mn-lt"/>
                          <a:ea typeface="+mn-ea"/>
                          <a:cs typeface="+mn-cs"/>
                          <a:sym typeface="Helvetica Neue Light"/>
                        </a:rPr>
                        <a:t> </a:t>
                      </a:r>
                      <a:r>
                        <a:rPr lang="de-DE" sz="1500" b="1" i="0" u="none" strike="noStrike" cap="none" spc="0" baseline="0" dirty="0" err="1">
                          <a:solidFill>
                            <a:srgbClr val="FF0000"/>
                          </a:solidFill>
                          <a:uFillTx/>
                          <a:latin typeface="+mn-lt"/>
                          <a:ea typeface="+mn-ea"/>
                          <a:cs typeface="+mn-cs"/>
                          <a:sym typeface="Helvetica Neue Light"/>
                        </a:rPr>
                        <a:t>other</a:t>
                      </a:r>
                      <a:r>
                        <a:rPr lang="de-DE" sz="1500" b="1" i="0" u="none" strike="noStrike" cap="none" spc="0" baseline="0" dirty="0">
                          <a:solidFill>
                            <a:srgbClr val="FF0000"/>
                          </a:solidFill>
                          <a:uFillTx/>
                          <a:latin typeface="+mn-lt"/>
                          <a:ea typeface="+mn-ea"/>
                          <a:cs typeface="+mn-cs"/>
                          <a:sym typeface="Helvetica Neue Light"/>
                        </a:rPr>
                        <a:t> </a:t>
                      </a:r>
                      <a:r>
                        <a:rPr lang="de-DE" sz="1500" b="1" i="0" u="none" strike="noStrike" cap="none" spc="0" baseline="0" dirty="0" err="1">
                          <a:solidFill>
                            <a:srgbClr val="FF0000"/>
                          </a:solidFill>
                          <a:uFillTx/>
                          <a:latin typeface="+mn-lt"/>
                          <a:ea typeface="+mn-ea"/>
                          <a:cs typeface="+mn-cs"/>
                          <a:sym typeface="Helvetica Neue Light"/>
                        </a:rPr>
                        <a:t>than</a:t>
                      </a:r>
                      <a:r>
                        <a:rPr lang="de-DE" sz="1500" b="1" i="0" u="none" strike="noStrike" cap="none" spc="0" baseline="0" dirty="0">
                          <a:solidFill>
                            <a:srgbClr val="FF0000"/>
                          </a:solidFill>
                          <a:uFillTx/>
                          <a:latin typeface="+mn-lt"/>
                          <a:ea typeface="+mn-ea"/>
                          <a:cs typeface="+mn-cs"/>
                          <a:sym typeface="Helvetica Neue Light"/>
                        </a:rPr>
                        <a:t> </a:t>
                      </a:r>
                      <a:r>
                        <a:rPr lang="de-DE" sz="1500" b="1" i="0" u="none" strike="noStrike" cap="none" spc="0" baseline="0" dirty="0" err="1">
                          <a:solidFill>
                            <a:srgbClr val="FF0000"/>
                          </a:solidFill>
                          <a:uFillTx/>
                          <a:latin typeface="+mn-lt"/>
                          <a:ea typeface="+mn-ea"/>
                          <a:cs typeface="+mn-cs"/>
                          <a:sym typeface="Helvetica Neue Light"/>
                        </a:rPr>
                        <a:t>financial</a:t>
                      </a:r>
                      <a:r>
                        <a:rPr lang="de-DE" sz="1500" b="1" i="0" u="none" strike="noStrike" cap="none" spc="0" baseline="0" dirty="0">
                          <a:solidFill>
                            <a:srgbClr val="FF0000"/>
                          </a:solidFill>
                          <a:uFillTx/>
                          <a:latin typeface="+mn-lt"/>
                          <a:ea typeface="+mn-ea"/>
                          <a:cs typeface="+mn-cs"/>
                          <a:sym typeface="Helvetica Neue Light"/>
                        </a:rPr>
                        <a:t> </a:t>
                      </a:r>
                      <a:r>
                        <a:rPr lang="de-DE" sz="1500" b="1" i="0" u="none" strike="noStrike" cap="none" spc="0" baseline="0" dirty="0" err="1">
                          <a:solidFill>
                            <a:srgbClr val="FF0000"/>
                          </a:solidFill>
                          <a:uFillTx/>
                          <a:latin typeface="+mn-lt"/>
                          <a:ea typeface="+mn-ea"/>
                          <a:cs typeface="+mn-cs"/>
                          <a:sym typeface="Helvetica Neue Light"/>
                        </a:rPr>
                        <a:t>reporting</a:t>
                      </a:r>
                      <a:endParaRPr lang="de-DE" sz="1500" b="1" i="0" u="none" strike="noStrike" cap="none" spc="0" baseline="0" dirty="0">
                        <a:solidFill>
                          <a:srgbClr val="FF0000"/>
                        </a:solidFill>
                        <a:uFillTx/>
                        <a:latin typeface="+mn-lt"/>
                        <a:ea typeface="+mn-ea"/>
                        <a:cs typeface="+mn-cs"/>
                        <a:sym typeface="Helvetica Neue Light"/>
                      </a:endParaRPr>
                    </a:p>
                    <a:p>
                      <a:pPr marL="539750" marR="0" indent="-252413" algn="l" defTabSz="410766" rtl="0" eaLnBrk="1" latinLnBrk="0" hangingPunct="1">
                        <a:lnSpc>
                          <a:spcPct val="100000"/>
                        </a:lnSpc>
                        <a:spcBef>
                          <a:spcPts val="0"/>
                        </a:spcBef>
                        <a:spcAft>
                          <a:spcPts val="0"/>
                        </a:spcAft>
                        <a:buClrTx/>
                        <a:buSzTx/>
                        <a:buFont typeface="Symbol" panose="05050102010706020507" pitchFamily="18" charset="2"/>
                        <a:buChar char="-"/>
                        <a:tabLst>
                          <a:tab pos="357188" algn="l"/>
                        </a:tabLst>
                      </a:pPr>
                      <a:r>
                        <a:rPr lang="de-DE" sz="1500" b="0" i="0" u="none" strike="noStrike" cap="none" spc="0" baseline="0" dirty="0">
                          <a:solidFill>
                            <a:schemeClr val="dk1"/>
                          </a:solidFill>
                          <a:uFillTx/>
                          <a:latin typeface="+mn-lt"/>
                          <a:ea typeface="+mn-ea"/>
                          <a:cs typeface="+mn-cs"/>
                          <a:sym typeface="Helvetica Neue Light"/>
                        </a:rPr>
                        <a:t>Fair Value </a:t>
                      </a:r>
                      <a:r>
                        <a:rPr lang="de-DE" sz="1500" b="0" i="0" u="none" strike="noStrike" cap="none" spc="0" baseline="0" dirty="0" err="1">
                          <a:solidFill>
                            <a:schemeClr val="dk1"/>
                          </a:solidFill>
                          <a:uFillTx/>
                          <a:latin typeface="+mn-lt"/>
                          <a:ea typeface="+mn-ea"/>
                          <a:cs typeface="+mn-cs"/>
                          <a:sym typeface="Helvetica Neue Light"/>
                        </a:rPr>
                        <a:t>for</a:t>
                      </a:r>
                      <a:r>
                        <a:rPr lang="de-DE" sz="1500" b="0" i="0" u="none" strike="noStrike" cap="none" spc="0" baseline="0" dirty="0">
                          <a:solidFill>
                            <a:schemeClr val="dk1"/>
                          </a:solidFill>
                          <a:uFillTx/>
                          <a:latin typeface="+mn-lt"/>
                          <a:ea typeface="+mn-ea"/>
                          <a:cs typeface="+mn-cs"/>
                          <a:sym typeface="Helvetica Neue Light"/>
                        </a:rPr>
                        <a:t> </a:t>
                      </a:r>
                      <a:r>
                        <a:rPr lang="de-DE" sz="1500" b="0" i="0" u="none" strike="noStrike" cap="none" spc="0" baseline="0" dirty="0" err="1">
                          <a:solidFill>
                            <a:schemeClr val="dk1"/>
                          </a:solidFill>
                          <a:uFillTx/>
                          <a:latin typeface="+mn-lt"/>
                          <a:ea typeface="+mn-ea"/>
                          <a:cs typeface="+mn-cs"/>
                          <a:sym typeface="Helvetica Neue Light"/>
                        </a:rPr>
                        <a:t>financial</a:t>
                      </a:r>
                      <a:r>
                        <a:rPr lang="de-DE" sz="1500" b="0" i="0" u="none" strike="noStrike" cap="none" spc="0" baseline="0" dirty="0">
                          <a:solidFill>
                            <a:schemeClr val="dk1"/>
                          </a:solidFill>
                          <a:uFillTx/>
                          <a:latin typeface="+mn-lt"/>
                          <a:ea typeface="+mn-ea"/>
                          <a:cs typeface="+mn-cs"/>
                          <a:sym typeface="Helvetica Neue Light"/>
                        </a:rPr>
                        <a:t> </a:t>
                      </a:r>
                      <a:r>
                        <a:rPr lang="de-DE" sz="1500" b="0" i="0" u="none" strike="noStrike" cap="none" spc="0" baseline="0" dirty="0" err="1">
                          <a:solidFill>
                            <a:schemeClr val="dk1"/>
                          </a:solidFill>
                          <a:uFillTx/>
                          <a:latin typeface="+mn-lt"/>
                          <a:ea typeface="+mn-ea"/>
                          <a:cs typeface="+mn-cs"/>
                          <a:sym typeface="Helvetica Neue Light"/>
                        </a:rPr>
                        <a:t>reporting</a:t>
                      </a:r>
                      <a:endParaRPr lang="de-DE" sz="1500" b="0" i="0" u="none" strike="noStrike" cap="none" spc="0" baseline="0" dirty="0">
                        <a:solidFill>
                          <a:schemeClr val="dk1"/>
                        </a:solidFill>
                        <a:uFillTx/>
                        <a:latin typeface="+mn-lt"/>
                        <a:ea typeface="+mn-ea"/>
                        <a:cs typeface="+mn-cs"/>
                        <a:sym typeface="Helvetica Neue Light"/>
                      </a:endParaRPr>
                    </a:p>
                    <a:p>
                      <a:pPr marL="285750" marR="0" indent="-285750" algn="l" defTabSz="410766" rtl="0" eaLnBrk="1" latinLnBrk="0" hangingPunct="1">
                        <a:lnSpc>
                          <a:spcPct val="100000"/>
                        </a:lnSpc>
                        <a:spcBef>
                          <a:spcPts val="0"/>
                        </a:spcBef>
                        <a:spcAft>
                          <a:spcPts val="0"/>
                        </a:spcAft>
                        <a:buClrTx/>
                        <a:buSzTx/>
                        <a:buFont typeface="Wingdings" panose="05000000000000000000" pitchFamily="2" charset="2"/>
                        <a:buChar char="§"/>
                        <a:tabLst>
                          <a:tab pos="357188" algn="l"/>
                        </a:tabLst>
                      </a:pPr>
                      <a:r>
                        <a:rPr lang="de-DE" sz="1500" b="1" i="0" u="none" strike="noStrike" cap="none" spc="0" baseline="0" dirty="0">
                          <a:solidFill>
                            <a:srgbClr val="FF0000"/>
                          </a:solidFill>
                          <a:uFillTx/>
                          <a:latin typeface="+mn-lt"/>
                          <a:ea typeface="+mn-ea"/>
                          <a:cs typeface="+mn-cs"/>
                          <a:sym typeface="Helvetica Neue Light"/>
                        </a:rPr>
                        <a:t>Investment Value</a:t>
                      </a:r>
                    </a:p>
                    <a:p>
                      <a:pPr marL="285750" marR="0" indent="-285750" algn="l" defTabSz="410766" rtl="0" eaLnBrk="1" latinLnBrk="0" hangingPunct="1">
                        <a:lnSpc>
                          <a:spcPct val="100000"/>
                        </a:lnSpc>
                        <a:spcBef>
                          <a:spcPts val="0"/>
                        </a:spcBef>
                        <a:spcAft>
                          <a:spcPts val="0"/>
                        </a:spcAft>
                        <a:buClrTx/>
                        <a:buSzTx/>
                        <a:buFont typeface="Wingdings" panose="05000000000000000000" pitchFamily="2" charset="2"/>
                        <a:buChar char="§"/>
                        <a:tabLst>
                          <a:tab pos="357188" algn="l"/>
                        </a:tabLst>
                      </a:pPr>
                      <a:r>
                        <a:rPr lang="de-DE" sz="1500" b="1" i="0" u="none" strike="noStrike" cap="none" spc="0" baseline="0" dirty="0">
                          <a:solidFill>
                            <a:srgbClr val="FF0000"/>
                          </a:solidFill>
                          <a:uFillTx/>
                          <a:latin typeface="+mn-lt"/>
                          <a:ea typeface="+mn-ea"/>
                          <a:cs typeface="+mn-cs"/>
                          <a:sym typeface="Helvetica Neue Light"/>
                        </a:rPr>
                        <a:t>Liquidation Value</a:t>
                      </a:r>
                    </a:p>
                    <a:p>
                      <a:pPr marL="285750" marR="0" indent="-285750" algn="l" defTabSz="410766" rtl="0" eaLnBrk="1" latinLnBrk="0" hangingPunct="1">
                        <a:lnSpc>
                          <a:spcPct val="100000"/>
                        </a:lnSpc>
                        <a:spcBef>
                          <a:spcPts val="0"/>
                        </a:spcBef>
                        <a:spcAft>
                          <a:spcPts val="0"/>
                        </a:spcAft>
                        <a:buClrTx/>
                        <a:buSzTx/>
                        <a:buFont typeface="Wingdings" panose="05000000000000000000" pitchFamily="2" charset="2"/>
                        <a:buChar char="§"/>
                        <a:tabLst>
                          <a:tab pos="357188" algn="l"/>
                        </a:tabLst>
                      </a:pPr>
                      <a:r>
                        <a:rPr lang="de-DE" sz="1500" b="0" i="0" u="none" strike="noStrike" cap="none" spc="0" baseline="0" dirty="0">
                          <a:solidFill>
                            <a:schemeClr val="dk1"/>
                          </a:solidFill>
                          <a:uFillTx/>
                          <a:latin typeface="+mn-lt"/>
                          <a:ea typeface="+mn-ea"/>
                          <a:cs typeface="+mn-cs"/>
                          <a:sym typeface="Helvetica Neue Light"/>
                        </a:rPr>
                        <a:t>The </a:t>
                      </a:r>
                      <a:r>
                        <a:rPr lang="de-DE" sz="1500" b="0" i="0" u="none" strike="noStrike" cap="none" spc="0" baseline="0" dirty="0" err="1">
                          <a:solidFill>
                            <a:schemeClr val="dk1"/>
                          </a:solidFill>
                          <a:uFillTx/>
                          <a:latin typeface="+mn-lt"/>
                          <a:ea typeface="+mn-ea"/>
                          <a:cs typeface="+mn-cs"/>
                          <a:sym typeface="Helvetica Neue Light"/>
                        </a:rPr>
                        <a:t>specific</a:t>
                      </a:r>
                      <a:r>
                        <a:rPr lang="de-DE" sz="1500" b="0" i="0" u="none" strike="noStrike" cap="none" spc="0" baseline="0" dirty="0">
                          <a:solidFill>
                            <a:schemeClr val="dk1"/>
                          </a:solidFill>
                          <a:uFillTx/>
                          <a:latin typeface="+mn-lt"/>
                          <a:ea typeface="+mn-ea"/>
                          <a:cs typeface="+mn-cs"/>
                          <a:sym typeface="Helvetica Neue Light"/>
                        </a:rPr>
                        <a:t> </a:t>
                      </a:r>
                      <a:r>
                        <a:rPr lang="de-DE" sz="1500" b="0" i="0" u="none" strike="noStrike" cap="none" spc="0" baseline="0" dirty="0" err="1">
                          <a:solidFill>
                            <a:schemeClr val="dk1"/>
                          </a:solidFill>
                          <a:uFillTx/>
                          <a:latin typeface="+mn-lt"/>
                          <a:ea typeface="+mn-ea"/>
                          <a:cs typeface="+mn-cs"/>
                          <a:sym typeface="Helvetica Neue Light"/>
                        </a:rPr>
                        <a:t>definitions</a:t>
                      </a:r>
                      <a:r>
                        <a:rPr lang="de-DE" sz="1500" b="0" i="0" u="none" strike="noStrike" cap="none" spc="0" baseline="0" dirty="0">
                          <a:solidFill>
                            <a:schemeClr val="dk1"/>
                          </a:solidFill>
                          <a:uFillTx/>
                          <a:latin typeface="+mn-lt"/>
                          <a:ea typeface="+mn-ea"/>
                          <a:cs typeface="+mn-cs"/>
                          <a:sym typeface="Helvetica Neue Light"/>
                        </a:rPr>
                        <a:t> </a:t>
                      </a:r>
                      <a:r>
                        <a:rPr lang="de-DE" sz="1500" b="0" i="0" u="none" strike="noStrike" cap="none" spc="0" baseline="0" dirty="0" err="1">
                          <a:solidFill>
                            <a:schemeClr val="dk1"/>
                          </a:solidFill>
                          <a:uFillTx/>
                          <a:latin typeface="+mn-lt"/>
                          <a:ea typeface="+mn-ea"/>
                          <a:cs typeface="+mn-cs"/>
                          <a:sym typeface="Helvetica Neue Light"/>
                        </a:rPr>
                        <a:t>of</a:t>
                      </a:r>
                      <a:r>
                        <a:rPr lang="de-DE" sz="1500" b="0" i="0" u="none" strike="noStrike" cap="none" spc="0" baseline="0" dirty="0">
                          <a:solidFill>
                            <a:schemeClr val="dk1"/>
                          </a:solidFill>
                          <a:uFillTx/>
                          <a:latin typeface="+mn-lt"/>
                          <a:ea typeface="+mn-ea"/>
                          <a:cs typeface="+mn-cs"/>
                          <a:sym typeface="Helvetica Neue Light"/>
                        </a:rPr>
                        <a:t> Basis </a:t>
                      </a:r>
                      <a:r>
                        <a:rPr lang="de-DE" sz="1500" b="0" i="0" u="none" strike="noStrike" cap="none" spc="0" baseline="0" dirty="0" err="1">
                          <a:solidFill>
                            <a:schemeClr val="dk1"/>
                          </a:solidFill>
                          <a:uFillTx/>
                          <a:latin typeface="+mn-lt"/>
                          <a:ea typeface="+mn-ea"/>
                          <a:cs typeface="+mn-cs"/>
                          <a:sym typeface="Helvetica Neue Light"/>
                        </a:rPr>
                        <a:t>of</a:t>
                      </a:r>
                      <a:r>
                        <a:rPr lang="de-DE" sz="1500" b="0" i="0" u="none" strike="noStrike" cap="none" spc="0" baseline="0" dirty="0">
                          <a:solidFill>
                            <a:schemeClr val="dk1"/>
                          </a:solidFill>
                          <a:uFillTx/>
                          <a:latin typeface="+mn-lt"/>
                          <a:ea typeface="+mn-ea"/>
                          <a:cs typeface="+mn-cs"/>
                          <a:sym typeface="Helvetica Neue Light"/>
                        </a:rPr>
                        <a:t> Value </a:t>
                      </a:r>
                      <a:r>
                        <a:rPr lang="de-DE" sz="1500" b="0" i="0" u="none" strike="noStrike" cap="none" spc="0" baseline="0" dirty="0" err="1">
                          <a:solidFill>
                            <a:schemeClr val="dk1"/>
                          </a:solidFill>
                          <a:uFillTx/>
                          <a:latin typeface="+mn-lt"/>
                          <a:ea typeface="+mn-ea"/>
                          <a:cs typeface="+mn-cs"/>
                          <a:sym typeface="Helvetica Neue Light"/>
                        </a:rPr>
                        <a:t>under</a:t>
                      </a:r>
                      <a:r>
                        <a:rPr lang="de-DE" sz="1500" b="0" i="0" u="none" strike="noStrike" cap="none" spc="0" baseline="0" dirty="0">
                          <a:solidFill>
                            <a:schemeClr val="dk1"/>
                          </a:solidFill>
                          <a:uFillTx/>
                          <a:latin typeface="+mn-lt"/>
                          <a:ea typeface="+mn-ea"/>
                          <a:cs typeface="+mn-cs"/>
                          <a:sym typeface="Helvetica Neue Light"/>
                        </a:rPr>
                        <a:t> </a:t>
                      </a:r>
                      <a:r>
                        <a:rPr lang="de-DE" sz="1500" b="0" i="0" u="none" strike="noStrike" cap="none" spc="0" baseline="0" dirty="0" err="1">
                          <a:solidFill>
                            <a:schemeClr val="dk1"/>
                          </a:solidFill>
                          <a:uFillTx/>
                          <a:latin typeface="+mn-lt"/>
                          <a:ea typeface="+mn-ea"/>
                          <a:cs typeface="+mn-cs"/>
                          <a:sym typeface="Helvetica Neue Light"/>
                        </a:rPr>
                        <a:t>Commission</a:t>
                      </a:r>
                      <a:r>
                        <a:rPr lang="de-DE" sz="1500" b="0" i="0" u="none" strike="noStrike" cap="none" spc="0" baseline="0" dirty="0">
                          <a:solidFill>
                            <a:schemeClr val="dk1"/>
                          </a:solidFill>
                          <a:uFillTx/>
                          <a:latin typeface="+mn-lt"/>
                          <a:ea typeface="+mn-ea"/>
                          <a:cs typeface="+mn-cs"/>
                          <a:sym typeface="Helvetica Neue Light"/>
                        </a:rPr>
                        <a:t> </a:t>
                      </a:r>
                      <a:r>
                        <a:rPr lang="de-DE" sz="1500" b="0" i="0" u="none" strike="noStrike" cap="none" spc="0" baseline="0" dirty="0" err="1">
                          <a:solidFill>
                            <a:schemeClr val="dk1"/>
                          </a:solidFill>
                          <a:uFillTx/>
                          <a:latin typeface="+mn-lt"/>
                          <a:ea typeface="+mn-ea"/>
                          <a:cs typeface="+mn-cs"/>
                          <a:sym typeface="Helvetica Neue Light"/>
                        </a:rPr>
                        <a:t>Delegated</a:t>
                      </a:r>
                      <a:r>
                        <a:rPr lang="de-DE" sz="1500" b="0" i="0" u="none" strike="noStrike" cap="none" spc="0" baseline="0" dirty="0">
                          <a:solidFill>
                            <a:schemeClr val="dk1"/>
                          </a:solidFill>
                          <a:uFillTx/>
                          <a:latin typeface="+mn-lt"/>
                          <a:ea typeface="+mn-ea"/>
                          <a:cs typeface="+mn-cs"/>
                          <a:sym typeface="Helvetica Neue Light"/>
                        </a:rPr>
                        <a:t> Regulation (EU) 2018/345 </a:t>
                      </a:r>
                      <a:r>
                        <a:rPr lang="de-DE" sz="1500" b="0" i="0" u="none" strike="noStrike" cap="none" spc="0" baseline="0" dirty="0" err="1">
                          <a:solidFill>
                            <a:schemeClr val="dk1"/>
                          </a:solidFill>
                          <a:uFillTx/>
                          <a:latin typeface="+mn-lt"/>
                          <a:ea typeface="+mn-ea"/>
                          <a:cs typeface="+mn-cs"/>
                          <a:sym typeface="Helvetica Neue Light"/>
                        </a:rPr>
                        <a:t>of</a:t>
                      </a:r>
                      <a:r>
                        <a:rPr lang="de-DE" sz="1500" b="0" i="0" u="none" strike="noStrike" cap="none" spc="0" baseline="0" dirty="0">
                          <a:solidFill>
                            <a:schemeClr val="dk1"/>
                          </a:solidFill>
                          <a:uFillTx/>
                          <a:latin typeface="+mn-lt"/>
                          <a:ea typeface="+mn-ea"/>
                          <a:cs typeface="+mn-cs"/>
                          <a:sym typeface="Helvetica Neue Light"/>
                        </a:rPr>
                        <a:t> 14 November 2017 </a:t>
                      </a:r>
                      <a:r>
                        <a:rPr lang="de-DE" sz="1500" b="0" i="1" u="none" strike="noStrike" cap="none" spc="0" baseline="0" dirty="0">
                          <a:solidFill>
                            <a:schemeClr val="dk1"/>
                          </a:solidFill>
                          <a:uFillTx/>
                          <a:latin typeface="+mn-lt"/>
                          <a:ea typeface="+mn-ea"/>
                          <a:cs typeface="+mn-cs"/>
                          <a:sym typeface="Helvetica Neue Light"/>
                        </a:rPr>
                        <a:t>(Bankregulierung)</a:t>
                      </a:r>
                      <a:endParaRPr lang="de-AT" sz="1500" b="0" i="1" u="none" strike="noStrike" cap="none" spc="0" baseline="0" dirty="0">
                        <a:solidFill>
                          <a:schemeClr val="dk1"/>
                        </a:solidFill>
                        <a:uFillTx/>
                        <a:latin typeface="+mn-lt"/>
                        <a:ea typeface="+mn-ea"/>
                        <a:cs typeface="+mn-cs"/>
                        <a:sym typeface="Helvetica Neue Light"/>
                      </a:endParaRPr>
                    </a:p>
                  </a:txBody>
                  <a:tcPr>
                    <a:solidFill>
                      <a:schemeClr val="accent3">
                        <a:lumMod val="20000"/>
                        <a:lumOff val="80000"/>
                      </a:schemeClr>
                    </a:solidFill>
                  </a:tcPr>
                </a:tc>
                <a:extLst>
                  <a:ext uri="{0D108BD9-81ED-4DB2-BD59-A6C34878D82A}">
                    <a16:rowId xmlns:a16="http://schemas.microsoft.com/office/drawing/2014/main" val="2329921068"/>
                  </a:ext>
                </a:extLst>
              </a:tr>
            </a:tbl>
          </a:graphicData>
        </a:graphic>
      </p:graphicFrame>
      <p:sp>
        <p:nvSpPr>
          <p:cNvPr id="7" name="Inhaltsplatzhalter 6"/>
          <p:cNvSpPr>
            <a:spLocks noGrp="1"/>
          </p:cNvSpPr>
          <p:nvPr>
            <p:ph sz="quarter" idx="20"/>
          </p:nvPr>
        </p:nvSpPr>
        <p:spPr>
          <a:xfrm>
            <a:off x="532800" y="762000"/>
            <a:ext cx="7778684" cy="428604"/>
          </a:xfrm>
        </p:spPr>
        <p:txBody>
          <a:bodyPr/>
          <a:lstStyle/>
          <a:p>
            <a:r>
              <a:rPr lang="de-AT" dirty="0"/>
              <a:t>Bases of Value in internationalen Bewertungsstandards</a:t>
            </a:r>
          </a:p>
        </p:txBody>
      </p:sp>
      <p:sp>
        <p:nvSpPr>
          <p:cNvPr id="8" name="Fußzeilenplatzhalter 8">
            <a:extLst>
              <a:ext uri="{FF2B5EF4-FFF2-40B4-BE49-F238E27FC236}">
                <a16:creationId xmlns:a16="http://schemas.microsoft.com/office/drawing/2014/main" id="{18C9AF5F-C7EC-4D57-883B-E12E96E13C9D}"/>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Tree>
    <p:extLst>
      <p:ext uri="{BB962C8B-B14F-4D97-AF65-F5344CB8AC3E}">
        <p14:creationId xmlns:p14="http://schemas.microsoft.com/office/powerpoint/2010/main" val="421338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11</a:t>
            </a:fld>
            <a:endParaRPr lang="de-DE" dirty="0"/>
          </a:p>
        </p:txBody>
      </p:sp>
      <p:sp>
        <p:nvSpPr>
          <p:cNvPr id="6" name="Titel 5"/>
          <p:cNvSpPr>
            <a:spLocks noGrp="1"/>
          </p:cNvSpPr>
          <p:nvPr>
            <p:ph type="title"/>
          </p:nvPr>
        </p:nvSpPr>
        <p:spPr/>
        <p:txBody>
          <a:bodyPr/>
          <a:lstStyle/>
          <a:p>
            <a:r>
              <a:rPr lang="de-DE" dirty="0"/>
              <a:t>3. Marktwert</a:t>
            </a:r>
            <a:endParaRPr lang="de-AT" dirty="0"/>
          </a:p>
        </p:txBody>
      </p:sp>
      <p:graphicFrame>
        <p:nvGraphicFramePr>
          <p:cNvPr id="16" name="Tabelle 4">
            <a:extLst>
              <a:ext uri="{FF2B5EF4-FFF2-40B4-BE49-F238E27FC236}">
                <a16:creationId xmlns:a16="http://schemas.microsoft.com/office/drawing/2014/main" id="{E89D8FF3-A9AA-4669-B2F2-0E29B54BD967}"/>
              </a:ext>
            </a:extLst>
          </p:cNvPr>
          <p:cNvGraphicFramePr>
            <a:graphicFrameLocks/>
          </p:cNvGraphicFramePr>
          <p:nvPr>
            <p:extLst>
              <p:ext uri="{D42A27DB-BD31-4B8C-83A1-F6EECF244321}">
                <p14:modId xmlns:p14="http://schemas.microsoft.com/office/powerpoint/2010/main" val="3965358557"/>
              </p:ext>
            </p:extLst>
          </p:nvPr>
        </p:nvGraphicFramePr>
        <p:xfrm>
          <a:off x="595312" y="1509713"/>
          <a:ext cx="8678167" cy="2958237"/>
        </p:xfrm>
        <a:graphic>
          <a:graphicData uri="http://schemas.openxmlformats.org/drawingml/2006/table">
            <a:tbl>
              <a:tblPr firstRow="1" bandRow="1">
                <a:tableStyleId>{5C22544A-7EE6-4342-B048-85BDC9FD1C3A}</a:tableStyleId>
              </a:tblPr>
              <a:tblGrid>
                <a:gridCol w="4131753">
                  <a:extLst>
                    <a:ext uri="{9D8B030D-6E8A-4147-A177-3AD203B41FA5}">
                      <a16:colId xmlns:a16="http://schemas.microsoft.com/office/drawing/2014/main" val="3256940458"/>
                    </a:ext>
                  </a:extLst>
                </a:gridCol>
                <a:gridCol w="4546414">
                  <a:extLst>
                    <a:ext uri="{9D8B030D-6E8A-4147-A177-3AD203B41FA5}">
                      <a16:colId xmlns:a16="http://schemas.microsoft.com/office/drawing/2014/main" val="3568182563"/>
                    </a:ext>
                  </a:extLst>
                </a:gridCol>
              </a:tblGrid>
              <a:tr h="232434">
                <a:tc>
                  <a:txBody>
                    <a:bodyPr/>
                    <a:lstStyle/>
                    <a:p>
                      <a:pPr marL="0" algn="ctr" eaLnBrk="1" hangingPunct="1"/>
                      <a:r>
                        <a:rPr lang="de-DE" sz="1600" b="1" dirty="0">
                          <a:solidFill>
                            <a:schemeClr val="bg1"/>
                          </a:solidFill>
                          <a:latin typeface="+mn-lt"/>
                          <a:ea typeface="+mn-ea"/>
                          <a:cs typeface="+mn-cs"/>
                        </a:rPr>
                        <a:t>IVS 104</a:t>
                      </a:r>
                      <a:endParaRPr lang="de-AT" sz="1600" b="1" dirty="0">
                        <a:solidFill>
                          <a:schemeClr val="bg1"/>
                        </a:solidFill>
                        <a:latin typeface="+mn-lt"/>
                        <a:ea typeface="+mn-ea"/>
                        <a:cs typeface="+mn-cs"/>
                      </a:endParaRPr>
                    </a:p>
                  </a:txBody>
                  <a:tcPr>
                    <a:solidFill>
                      <a:schemeClr val="tx2">
                        <a:lumMod val="75000"/>
                      </a:schemeClr>
                    </a:solidFill>
                  </a:tcPr>
                </a:tc>
                <a:tc>
                  <a:txBody>
                    <a:bodyPr/>
                    <a:lstStyle/>
                    <a:p>
                      <a:pPr marL="0" algn="ctr" eaLnBrk="1" hangingPunct="1"/>
                      <a:r>
                        <a:rPr lang="de-DE" sz="1600" b="1" dirty="0">
                          <a:solidFill>
                            <a:schemeClr val="bg1"/>
                          </a:solidFill>
                          <a:latin typeface="+mn-lt"/>
                          <a:ea typeface="+mn-ea"/>
                          <a:cs typeface="+mn-cs"/>
                        </a:rPr>
                        <a:t>EBVS 1</a:t>
                      </a:r>
                      <a:endParaRPr lang="de-AT" sz="1600" b="1" dirty="0">
                        <a:solidFill>
                          <a:schemeClr val="bg1"/>
                        </a:solidFill>
                        <a:latin typeface="+mn-lt"/>
                        <a:ea typeface="+mn-ea"/>
                        <a:cs typeface="+mn-cs"/>
                      </a:endParaRPr>
                    </a:p>
                  </a:txBody>
                  <a:tcPr>
                    <a:solidFill>
                      <a:schemeClr val="tx2">
                        <a:lumMod val="75000"/>
                      </a:schemeClr>
                    </a:solidFill>
                  </a:tcPr>
                </a:tc>
                <a:extLst>
                  <a:ext uri="{0D108BD9-81ED-4DB2-BD59-A6C34878D82A}">
                    <a16:rowId xmlns:a16="http://schemas.microsoft.com/office/drawing/2014/main" val="3228023009"/>
                  </a:ext>
                </a:extLst>
              </a:tr>
              <a:tr h="2622957">
                <a:tc>
                  <a:txBody>
                    <a:bodyPr/>
                    <a:lstStyle/>
                    <a:p>
                      <a:pPr marL="0" marR="0" indent="0" algn="l" defTabSz="410766" rtl="0" eaLnBrk="1" latinLnBrk="0" hangingPunct="1">
                        <a:lnSpc>
                          <a:spcPct val="100000"/>
                        </a:lnSpc>
                        <a:spcBef>
                          <a:spcPts val="0"/>
                        </a:spcBef>
                        <a:spcAft>
                          <a:spcPts val="0"/>
                        </a:spcAft>
                        <a:buClrTx/>
                        <a:buSzTx/>
                        <a:buFontTx/>
                        <a:buNone/>
                        <a:tabLst>
                          <a:tab pos="357188" algn="l"/>
                        </a:tabLst>
                      </a:pPr>
                      <a:r>
                        <a:rPr lang="en-US" sz="1500" b="0" i="0" u="none" strike="noStrike" cap="none" spc="0" baseline="0" dirty="0">
                          <a:solidFill>
                            <a:schemeClr val="dk1"/>
                          </a:solidFill>
                          <a:uFillTx/>
                          <a:latin typeface="+mn-lt"/>
                          <a:ea typeface="+mn-ea"/>
                          <a:cs typeface="+mn-cs"/>
                          <a:sym typeface="Helvetica Neue Light"/>
                        </a:rPr>
                        <a:t>(30.1) Market value is </a:t>
                      </a:r>
                    </a:p>
                    <a:p>
                      <a:pPr marL="285750" marR="0" indent="-285750" algn="l" defTabSz="410766" rtl="0" eaLnBrk="1" latinLnBrk="0" hangingPunct="1">
                        <a:lnSpc>
                          <a:spcPct val="100000"/>
                        </a:lnSpc>
                        <a:spcBef>
                          <a:spcPts val="0"/>
                        </a:spcBef>
                        <a:spcAft>
                          <a:spcPts val="0"/>
                        </a:spcAft>
                        <a:buClrTx/>
                        <a:buSzTx/>
                        <a:buFont typeface="Wingdings" panose="05000000000000000000" pitchFamily="2" charset="2"/>
                        <a:buChar char="§"/>
                        <a:tabLst>
                          <a:tab pos="357188" algn="l"/>
                        </a:tabLst>
                      </a:pPr>
                      <a:r>
                        <a:rPr lang="en-US" sz="1500" b="0" i="0" u="none" strike="noStrike" cap="none" spc="0" baseline="0" dirty="0">
                          <a:solidFill>
                            <a:schemeClr val="dk1"/>
                          </a:solidFill>
                          <a:uFillTx/>
                          <a:latin typeface="+mn-lt"/>
                          <a:ea typeface="+mn-ea"/>
                          <a:cs typeface="+mn-cs"/>
                          <a:sym typeface="Helvetica Neue Light"/>
                        </a:rPr>
                        <a:t>the estimated amount for which an </a:t>
                      </a:r>
                      <a:r>
                        <a:rPr lang="en-US" sz="1500" b="1" i="0" u="none" strike="noStrike" cap="none" spc="0" baseline="0" dirty="0">
                          <a:solidFill>
                            <a:srgbClr val="FF0000"/>
                          </a:solidFill>
                          <a:uFillTx/>
                          <a:latin typeface="+mn-lt"/>
                          <a:ea typeface="+mn-ea"/>
                          <a:cs typeface="+mn-cs"/>
                          <a:sym typeface="Helvetica Neue Light"/>
                        </a:rPr>
                        <a:t>asset</a:t>
                      </a:r>
                      <a:r>
                        <a:rPr lang="en-US" sz="1500" b="0" i="0" u="none" strike="noStrike" cap="none" spc="0" baseline="0" dirty="0">
                          <a:solidFill>
                            <a:schemeClr val="dk1"/>
                          </a:solidFill>
                          <a:uFillTx/>
                          <a:latin typeface="+mn-lt"/>
                          <a:ea typeface="+mn-ea"/>
                          <a:cs typeface="+mn-cs"/>
                          <a:sym typeface="Helvetica Neue Light"/>
                        </a:rPr>
                        <a:t> </a:t>
                      </a:r>
                      <a:r>
                        <a:rPr lang="en-US" sz="1500" b="1" i="0" u="none" strike="noStrike" cap="none" spc="0" baseline="0" dirty="0">
                          <a:solidFill>
                            <a:srgbClr val="FF0000"/>
                          </a:solidFill>
                          <a:uFillTx/>
                          <a:latin typeface="+mn-lt"/>
                          <a:ea typeface="+mn-ea"/>
                          <a:cs typeface="+mn-cs"/>
                          <a:sym typeface="Helvetica Neue Light"/>
                        </a:rPr>
                        <a:t>or liability should</a:t>
                      </a:r>
                      <a:r>
                        <a:rPr lang="en-US" sz="1500" b="0"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a:solidFill>
                            <a:srgbClr val="FF0000"/>
                          </a:solidFill>
                          <a:uFillTx/>
                          <a:latin typeface="+mn-lt"/>
                          <a:ea typeface="+mn-ea"/>
                          <a:cs typeface="+mn-cs"/>
                          <a:sym typeface="Helvetica Neue Light"/>
                        </a:rPr>
                        <a:t>exchange</a:t>
                      </a:r>
                      <a:r>
                        <a:rPr lang="en-US" sz="1500" b="0" i="0" u="none" strike="noStrike" cap="none" spc="0" baseline="0" dirty="0">
                          <a:solidFill>
                            <a:schemeClr val="dk1"/>
                          </a:solidFill>
                          <a:uFillTx/>
                          <a:latin typeface="+mn-lt"/>
                          <a:ea typeface="+mn-ea"/>
                          <a:cs typeface="+mn-cs"/>
                          <a:sym typeface="Helvetica Neue Light"/>
                        </a:rPr>
                        <a:t> on the valuation date</a:t>
                      </a:r>
                    </a:p>
                    <a:p>
                      <a:pPr marL="285750" marR="0" indent="-285750" algn="l" defTabSz="410766" rtl="0" eaLnBrk="1" latinLnBrk="0" hangingPunct="1">
                        <a:lnSpc>
                          <a:spcPct val="100000"/>
                        </a:lnSpc>
                        <a:spcBef>
                          <a:spcPts val="0"/>
                        </a:spcBef>
                        <a:spcAft>
                          <a:spcPts val="0"/>
                        </a:spcAft>
                        <a:buClr>
                          <a:schemeClr val="tx1"/>
                        </a:buClr>
                        <a:buSzTx/>
                        <a:buFont typeface="Wingdings" panose="05000000000000000000" pitchFamily="2" charset="2"/>
                        <a:buChar char="§"/>
                        <a:tabLst>
                          <a:tab pos="357188" algn="l"/>
                        </a:tabLst>
                      </a:pPr>
                      <a:r>
                        <a:rPr lang="en-US" sz="1500" b="1" i="0" u="none" strike="noStrike" cap="none" spc="0" baseline="0" dirty="0">
                          <a:solidFill>
                            <a:srgbClr val="FF0000"/>
                          </a:solidFill>
                          <a:uFillTx/>
                          <a:latin typeface="+mn-lt"/>
                          <a:ea typeface="+mn-ea"/>
                          <a:cs typeface="+mn-cs"/>
                          <a:sym typeface="Helvetica Neue Light"/>
                        </a:rPr>
                        <a:t>between a willing buyer and a willing seller </a:t>
                      </a:r>
                      <a:r>
                        <a:rPr lang="en-US" sz="1500" b="0" i="0" u="none" strike="noStrike" cap="none" spc="0" baseline="0" dirty="0">
                          <a:solidFill>
                            <a:schemeClr val="dk1"/>
                          </a:solidFill>
                          <a:uFillTx/>
                          <a:latin typeface="+mn-lt"/>
                          <a:ea typeface="+mn-ea"/>
                          <a:cs typeface="+mn-cs"/>
                          <a:sym typeface="Helvetica Neue Light"/>
                        </a:rPr>
                        <a:t>in an arm’s length transaction, </a:t>
                      </a:r>
                    </a:p>
                    <a:p>
                      <a:pPr marL="285750" marR="0" indent="-285750" algn="l" defTabSz="410766" rtl="0" eaLnBrk="1" latinLnBrk="0" hangingPunct="1">
                        <a:lnSpc>
                          <a:spcPct val="100000"/>
                        </a:lnSpc>
                        <a:spcBef>
                          <a:spcPts val="0"/>
                        </a:spcBef>
                        <a:spcAft>
                          <a:spcPts val="0"/>
                        </a:spcAft>
                        <a:buClrTx/>
                        <a:buSzTx/>
                        <a:buFont typeface="Wingdings" panose="05000000000000000000" pitchFamily="2" charset="2"/>
                        <a:buChar char="§"/>
                        <a:tabLst>
                          <a:tab pos="357188" algn="l"/>
                        </a:tabLst>
                      </a:pPr>
                      <a:r>
                        <a:rPr lang="en-US" sz="1500" b="0" i="0" u="none" strike="noStrike" cap="none" spc="0" baseline="0" dirty="0">
                          <a:solidFill>
                            <a:schemeClr val="dk1"/>
                          </a:solidFill>
                          <a:uFillTx/>
                          <a:latin typeface="+mn-lt"/>
                          <a:ea typeface="+mn-ea"/>
                          <a:cs typeface="+mn-cs"/>
                          <a:sym typeface="Helvetica Neue Light"/>
                        </a:rPr>
                        <a:t>after proper marketing and where the parties had each acted knowledgeably, prudently and without compulsion.</a:t>
                      </a:r>
                    </a:p>
                    <a:p>
                      <a:pPr marL="0" marR="0" indent="0" algn="l" defTabSz="410766" rtl="0" eaLnBrk="1" latinLnBrk="0" hangingPunct="1">
                        <a:lnSpc>
                          <a:spcPct val="100000"/>
                        </a:lnSpc>
                        <a:spcBef>
                          <a:spcPts val="0"/>
                        </a:spcBef>
                        <a:spcAft>
                          <a:spcPts val="0"/>
                        </a:spcAft>
                        <a:buClrTx/>
                        <a:buSzTx/>
                        <a:buFont typeface="Wingdings" panose="05000000000000000000" pitchFamily="2" charset="2"/>
                        <a:buNone/>
                        <a:tabLst>
                          <a:tab pos="357188" algn="l"/>
                        </a:tabLst>
                      </a:pPr>
                      <a:endParaRPr lang="en-US" sz="1500" b="0" i="0" u="none" strike="noStrike" cap="none" spc="0" baseline="0" dirty="0">
                        <a:solidFill>
                          <a:schemeClr val="dk1"/>
                        </a:solidFill>
                        <a:uFillTx/>
                        <a:latin typeface="+mn-lt"/>
                        <a:ea typeface="+mn-ea"/>
                        <a:cs typeface="+mn-cs"/>
                        <a:sym typeface="Helvetica Neue Light"/>
                      </a:endParaRPr>
                    </a:p>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endParaRPr lang="en-US" sz="1500" b="0" i="0" u="none" strike="noStrike" cap="none" spc="0" baseline="0" dirty="0">
                        <a:solidFill>
                          <a:schemeClr val="dk1"/>
                        </a:solidFill>
                        <a:uFillTx/>
                        <a:latin typeface="+mn-lt"/>
                        <a:ea typeface="+mn-ea"/>
                        <a:cs typeface="+mn-cs"/>
                        <a:sym typeface="Helvetica Neue Light"/>
                      </a:endParaRPr>
                    </a:p>
                  </a:txBody>
                  <a:tcPr>
                    <a:solidFill>
                      <a:schemeClr val="accent3">
                        <a:lumMod val="20000"/>
                        <a:lumOff val="80000"/>
                      </a:schemeClr>
                    </a:solidFill>
                  </a:tcPr>
                </a:tc>
                <a:tc>
                  <a:txBody>
                    <a:bodyPr/>
                    <a:lstStyle/>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r>
                        <a:rPr lang="de-AT" sz="1500" b="0" i="0" u="none" strike="noStrike" cap="none" spc="0" baseline="0" dirty="0">
                          <a:solidFill>
                            <a:schemeClr val="dk1"/>
                          </a:solidFill>
                          <a:uFillTx/>
                          <a:latin typeface="+mn-lt"/>
                          <a:ea typeface="+mn-ea"/>
                          <a:cs typeface="+mn-cs"/>
                          <a:sym typeface="Helvetica Neue Light"/>
                        </a:rPr>
                        <a:t>(2.1) Market Value </a:t>
                      </a:r>
                      <a:r>
                        <a:rPr lang="de-AT" sz="1500" b="0" i="0" u="none" strike="noStrike" cap="none" spc="0" baseline="0" dirty="0" err="1">
                          <a:solidFill>
                            <a:schemeClr val="dk1"/>
                          </a:solidFill>
                          <a:uFillTx/>
                          <a:latin typeface="+mn-lt"/>
                          <a:ea typeface="+mn-ea"/>
                          <a:cs typeface="+mn-cs"/>
                          <a:sym typeface="Helvetica Neue Light"/>
                        </a:rPr>
                        <a:t>means</a:t>
                      </a:r>
                      <a:r>
                        <a:rPr lang="de-AT" sz="1500" b="0" i="0" u="none" strike="noStrike" cap="none" spc="0" baseline="0" dirty="0">
                          <a:solidFill>
                            <a:schemeClr val="dk1"/>
                          </a:solidFill>
                          <a:uFillTx/>
                          <a:latin typeface="+mn-lt"/>
                          <a:ea typeface="+mn-ea"/>
                          <a:cs typeface="+mn-cs"/>
                          <a:sym typeface="Helvetica Neue Light"/>
                        </a:rPr>
                        <a:t>:</a:t>
                      </a:r>
                    </a:p>
                    <a:p>
                      <a:pPr marL="285750" marR="0" indent="-285750" algn="l" defTabSz="410766" rtl="0" eaLnBrk="1" latinLnBrk="0" hangingPunct="1">
                        <a:lnSpc>
                          <a:spcPct val="100000"/>
                        </a:lnSpc>
                        <a:spcBef>
                          <a:spcPts val="0"/>
                        </a:spcBef>
                        <a:spcAft>
                          <a:spcPts val="0"/>
                        </a:spcAft>
                        <a:buClrTx/>
                        <a:buSzTx/>
                        <a:buFont typeface="Wingdings" panose="05000000000000000000" pitchFamily="2" charset="2"/>
                        <a:buChar char="§"/>
                        <a:tabLst>
                          <a:tab pos="357188" algn="l"/>
                        </a:tabLst>
                      </a:pPr>
                      <a:r>
                        <a:rPr lang="en-US" sz="1500" b="0" i="0" u="none" strike="noStrike" cap="none" spc="0" baseline="0" dirty="0">
                          <a:solidFill>
                            <a:schemeClr val="dk1"/>
                          </a:solidFill>
                          <a:uFillTx/>
                          <a:latin typeface="+mn-lt"/>
                          <a:ea typeface="+mn-ea"/>
                          <a:cs typeface="+mn-cs"/>
                          <a:sym typeface="Helvetica Neue Light"/>
                        </a:rPr>
                        <a:t>The estimated amount for which the business </a:t>
                      </a:r>
                      <a:r>
                        <a:rPr lang="en-US" sz="1500" b="1" i="0" u="none" strike="noStrike" cap="none" spc="0" baseline="0" dirty="0">
                          <a:solidFill>
                            <a:srgbClr val="FF0000"/>
                          </a:solidFill>
                          <a:uFillTx/>
                          <a:latin typeface="+mn-lt"/>
                          <a:ea typeface="+mn-ea"/>
                          <a:cs typeface="+mn-cs"/>
                          <a:sym typeface="Helvetica Neue Light"/>
                        </a:rPr>
                        <a:t>should exchange</a:t>
                      </a:r>
                      <a:r>
                        <a:rPr lang="en-US" sz="1500" b="0" i="0" u="none" strike="noStrike" cap="none" spc="0" baseline="0" dirty="0">
                          <a:solidFill>
                            <a:schemeClr val="dk1"/>
                          </a:solidFill>
                          <a:uFillTx/>
                          <a:latin typeface="+mn-lt"/>
                          <a:ea typeface="+mn-ea"/>
                          <a:cs typeface="+mn-cs"/>
                          <a:sym typeface="Helvetica Neue Light"/>
                        </a:rPr>
                        <a:t> on the date of valuation,</a:t>
                      </a:r>
                    </a:p>
                    <a:p>
                      <a:pPr marL="285750" marR="0" indent="-285750" algn="l" defTabSz="410766" rtl="0" eaLnBrk="1" latinLnBrk="0" hangingPunct="1">
                        <a:lnSpc>
                          <a:spcPct val="100000"/>
                        </a:lnSpc>
                        <a:spcBef>
                          <a:spcPts val="0"/>
                        </a:spcBef>
                        <a:spcAft>
                          <a:spcPts val="0"/>
                        </a:spcAft>
                        <a:buClrTx/>
                        <a:buSzTx/>
                        <a:buFont typeface="Wingdings" panose="05000000000000000000" pitchFamily="2" charset="2"/>
                        <a:buChar char="§"/>
                        <a:tabLst>
                          <a:tab pos="357188" algn="l"/>
                        </a:tabLst>
                      </a:pPr>
                      <a:r>
                        <a:rPr lang="en-US" sz="1500" b="0" i="0" u="none" strike="noStrike" cap="none" spc="0" baseline="0" dirty="0">
                          <a:solidFill>
                            <a:schemeClr val="dk1"/>
                          </a:solidFill>
                          <a:uFillTx/>
                          <a:latin typeface="+mn-lt"/>
                          <a:ea typeface="+mn-ea"/>
                          <a:cs typeface="+mn-cs"/>
                          <a:sym typeface="Helvetica Neue Light"/>
                        </a:rPr>
                        <a:t>in a transaction </a:t>
                      </a:r>
                      <a:r>
                        <a:rPr lang="en-US" sz="1500" b="1" i="0" u="none" strike="noStrike" cap="none" spc="0" baseline="0" dirty="0">
                          <a:solidFill>
                            <a:srgbClr val="FF0000"/>
                          </a:solidFill>
                          <a:uFillTx/>
                          <a:latin typeface="+mn-lt"/>
                          <a:ea typeface="+mn-ea"/>
                          <a:cs typeface="+mn-cs"/>
                          <a:sym typeface="Helvetica Neue Light"/>
                        </a:rPr>
                        <a:t>between a willing buyer and a willing seller</a:t>
                      </a:r>
                      <a:r>
                        <a:rPr lang="en-US" sz="1500" b="0" i="0" u="none" strike="noStrike" cap="none" spc="0" baseline="0" dirty="0">
                          <a:solidFill>
                            <a:schemeClr val="dk1"/>
                          </a:solidFill>
                          <a:uFillTx/>
                          <a:latin typeface="+mn-lt"/>
                          <a:ea typeface="+mn-ea"/>
                          <a:cs typeface="+mn-cs"/>
                          <a:sym typeface="Helvetica Neue Light"/>
                        </a:rPr>
                        <a:t>, acting independently of each other </a:t>
                      </a:r>
                    </a:p>
                    <a:p>
                      <a:pPr marL="285750" marR="0" indent="-285750" algn="l" defTabSz="410766" rtl="0" eaLnBrk="1" latinLnBrk="0" hangingPunct="1">
                        <a:lnSpc>
                          <a:spcPct val="100000"/>
                        </a:lnSpc>
                        <a:spcBef>
                          <a:spcPts val="0"/>
                        </a:spcBef>
                        <a:spcAft>
                          <a:spcPts val="0"/>
                        </a:spcAft>
                        <a:buClrTx/>
                        <a:buSzTx/>
                        <a:buFont typeface="Wingdings" panose="05000000000000000000" pitchFamily="2" charset="2"/>
                        <a:buChar char="§"/>
                        <a:tabLst>
                          <a:tab pos="357188" algn="l"/>
                        </a:tabLst>
                      </a:pPr>
                      <a:r>
                        <a:rPr lang="en-US" sz="1500" b="0" i="0" u="none" strike="noStrike" cap="none" spc="0" baseline="0" dirty="0">
                          <a:solidFill>
                            <a:schemeClr val="dk1"/>
                          </a:solidFill>
                          <a:uFillTx/>
                          <a:latin typeface="+mn-lt"/>
                          <a:ea typeface="+mn-ea"/>
                          <a:cs typeface="+mn-cs"/>
                          <a:sym typeface="Helvetica Neue Light"/>
                        </a:rPr>
                        <a:t>after proper marketing, wherein the parties had each acted knowledgeably, prudently and without being under compulsion.</a:t>
                      </a:r>
                    </a:p>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endParaRPr lang="en-US" sz="1500" b="0" i="0" u="none" strike="noStrike" cap="none" spc="0" baseline="0" dirty="0">
                        <a:solidFill>
                          <a:schemeClr val="dk1"/>
                        </a:solidFill>
                        <a:uFillTx/>
                        <a:latin typeface="+mn-lt"/>
                        <a:ea typeface="+mn-ea"/>
                        <a:cs typeface="+mn-cs"/>
                        <a:sym typeface="Helvetica Neue Light"/>
                      </a:endParaRPr>
                    </a:p>
                  </a:txBody>
                  <a:tcPr>
                    <a:solidFill>
                      <a:schemeClr val="accent3">
                        <a:lumMod val="20000"/>
                        <a:lumOff val="80000"/>
                      </a:schemeClr>
                    </a:solidFill>
                  </a:tcPr>
                </a:tc>
                <a:extLst>
                  <a:ext uri="{0D108BD9-81ED-4DB2-BD59-A6C34878D82A}">
                    <a16:rowId xmlns:a16="http://schemas.microsoft.com/office/drawing/2014/main" val="2329921068"/>
                  </a:ext>
                </a:extLst>
              </a:tr>
            </a:tbl>
          </a:graphicData>
        </a:graphic>
      </p:graphicFrame>
      <p:sp>
        <p:nvSpPr>
          <p:cNvPr id="7" name="Inhaltsplatzhalter 6"/>
          <p:cNvSpPr>
            <a:spLocks noGrp="1"/>
          </p:cNvSpPr>
          <p:nvPr>
            <p:ph sz="quarter" idx="20"/>
          </p:nvPr>
        </p:nvSpPr>
        <p:spPr>
          <a:xfrm>
            <a:off x="532800" y="762000"/>
            <a:ext cx="7778684" cy="428604"/>
          </a:xfrm>
        </p:spPr>
        <p:txBody>
          <a:bodyPr/>
          <a:lstStyle/>
          <a:p>
            <a:r>
              <a:rPr lang="de-AT" dirty="0"/>
              <a:t>Definitionen in IVS 2022 und EBVS 2020</a:t>
            </a:r>
          </a:p>
        </p:txBody>
      </p:sp>
      <p:sp>
        <p:nvSpPr>
          <p:cNvPr id="8" name="Fußzeilenplatzhalter 8">
            <a:extLst>
              <a:ext uri="{FF2B5EF4-FFF2-40B4-BE49-F238E27FC236}">
                <a16:creationId xmlns:a16="http://schemas.microsoft.com/office/drawing/2014/main" id="{527A57AF-A09F-4763-A892-879E8101D1B0}"/>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Tree>
    <p:extLst>
      <p:ext uri="{BB962C8B-B14F-4D97-AF65-F5344CB8AC3E}">
        <p14:creationId xmlns:p14="http://schemas.microsoft.com/office/powerpoint/2010/main" val="2101908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12</a:t>
            </a:fld>
            <a:endParaRPr lang="de-DE" dirty="0"/>
          </a:p>
        </p:txBody>
      </p:sp>
      <p:sp>
        <p:nvSpPr>
          <p:cNvPr id="6" name="Titel 5"/>
          <p:cNvSpPr>
            <a:spLocks noGrp="1"/>
          </p:cNvSpPr>
          <p:nvPr>
            <p:ph type="title"/>
          </p:nvPr>
        </p:nvSpPr>
        <p:spPr/>
        <p:txBody>
          <a:bodyPr/>
          <a:lstStyle/>
          <a:p>
            <a:r>
              <a:rPr lang="de-DE" dirty="0"/>
              <a:t>3. Marktwert</a:t>
            </a:r>
            <a:endParaRPr lang="de-AT" dirty="0"/>
          </a:p>
        </p:txBody>
      </p:sp>
      <p:graphicFrame>
        <p:nvGraphicFramePr>
          <p:cNvPr id="16" name="Tabelle 4">
            <a:extLst>
              <a:ext uri="{FF2B5EF4-FFF2-40B4-BE49-F238E27FC236}">
                <a16:creationId xmlns:a16="http://schemas.microsoft.com/office/drawing/2014/main" id="{E89D8FF3-A9AA-4669-B2F2-0E29B54BD967}"/>
              </a:ext>
            </a:extLst>
          </p:cNvPr>
          <p:cNvGraphicFramePr>
            <a:graphicFrameLocks/>
          </p:cNvGraphicFramePr>
          <p:nvPr>
            <p:extLst>
              <p:ext uri="{D42A27DB-BD31-4B8C-83A1-F6EECF244321}">
                <p14:modId xmlns:p14="http://schemas.microsoft.com/office/powerpoint/2010/main" val="3816426994"/>
              </p:ext>
            </p:extLst>
          </p:nvPr>
        </p:nvGraphicFramePr>
        <p:xfrm>
          <a:off x="595312" y="1509713"/>
          <a:ext cx="8678167" cy="3398520"/>
        </p:xfrm>
        <a:graphic>
          <a:graphicData uri="http://schemas.openxmlformats.org/drawingml/2006/table">
            <a:tbl>
              <a:tblPr firstRow="1" bandRow="1">
                <a:tableStyleId>{5C22544A-7EE6-4342-B048-85BDC9FD1C3A}</a:tableStyleId>
              </a:tblPr>
              <a:tblGrid>
                <a:gridCol w="4131753">
                  <a:extLst>
                    <a:ext uri="{9D8B030D-6E8A-4147-A177-3AD203B41FA5}">
                      <a16:colId xmlns:a16="http://schemas.microsoft.com/office/drawing/2014/main" val="3256940458"/>
                    </a:ext>
                  </a:extLst>
                </a:gridCol>
                <a:gridCol w="4546414">
                  <a:extLst>
                    <a:ext uri="{9D8B030D-6E8A-4147-A177-3AD203B41FA5}">
                      <a16:colId xmlns:a16="http://schemas.microsoft.com/office/drawing/2014/main" val="3568182563"/>
                    </a:ext>
                  </a:extLst>
                </a:gridCol>
              </a:tblGrid>
              <a:tr h="226572">
                <a:tc>
                  <a:txBody>
                    <a:bodyPr/>
                    <a:lstStyle/>
                    <a:p>
                      <a:pPr marL="0" algn="ctr" eaLnBrk="1" hangingPunct="1"/>
                      <a:r>
                        <a:rPr lang="de-DE" sz="1600" b="1" dirty="0">
                          <a:solidFill>
                            <a:schemeClr val="bg1"/>
                          </a:solidFill>
                          <a:latin typeface="+mn-lt"/>
                          <a:ea typeface="+mn-ea"/>
                          <a:cs typeface="+mn-cs"/>
                        </a:rPr>
                        <a:t>IVS 104</a:t>
                      </a:r>
                      <a:endParaRPr lang="de-AT" sz="1600" b="1" dirty="0">
                        <a:solidFill>
                          <a:schemeClr val="bg1"/>
                        </a:solidFill>
                        <a:latin typeface="+mn-lt"/>
                        <a:ea typeface="+mn-ea"/>
                        <a:cs typeface="+mn-cs"/>
                      </a:endParaRPr>
                    </a:p>
                  </a:txBody>
                  <a:tcPr>
                    <a:solidFill>
                      <a:schemeClr val="tx2">
                        <a:lumMod val="75000"/>
                      </a:schemeClr>
                    </a:solidFill>
                  </a:tcPr>
                </a:tc>
                <a:tc>
                  <a:txBody>
                    <a:bodyPr/>
                    <a:lstStyle/>
                    <a:p>
                      <a:pPr marL="0" algn="ctr" eaLnBrk="1" hangingPunct="1"/>
                      <a:r>
                        <a:rPr lang="de-DE" sz="1600" b="1" dirty="0">
                          <a:solidFill>
                            <a:schemeClr val="bg1"/>
                          </a:solidFill>
                          <a:latin typeface="+mn-lt"/>
                          <a:ea typeface="+mn-ea"/>
                          <a:cs typeface="+mn-cs"/>
                        </a:rPr>
                        <a:t>EBVS 1</a:t>
                      </a:r>
                      <a:endParaRPr lang="de-AT" sz="1600" b="1" dirty="0">
                        <a:solidFill>
                          <a:schemeClr val="bg1"/>
                        </a:solidFill>
                        <a:latin typeface="+mn-lt"/>
                        <a:ea typeface="+mn-ea"/>
                        <a:cs typeface="+mn-cs"/>
                      </a:endParaRPr>
                    </a:p>
                  </a:txBody>
                  <a:tcPr>
                    <a:solidFill>
                      <a:schemeClr val="tx2">
                        <a:lumMod val="75000"/>
                      </a:schemeClr>
                    </a:solidFill>
                  </a:tcPr>
                </a:tc>
                <a:extLst>
                  <a:ext uri="{0D108BD9-81ED-4DB2-BD59-A6C34878D82A}">
                    <a16:rowId xmlns:a16="http://schemas.microsoft.com/office/drawing/2014/main" val="3228023009"/>
                  </a:ext>
                </a:extLst>
              </a:tr>
              <a:tr h="2556811">
                <a:tc>
                  <a:txBody>
                    <a:bodyPr/>
                    <a:lstStyle/>
                    <a:p>
                      <a:pPr marL="0" marR="0" indent="0" algn="l" defTabSz="410766" rtl="0" eaLnBrk="1" latinLnBrk="0" hangingPunct="1">
                        <a:lnSpc>
                          <a:spcPct val="100000"/>
                        </a:lnSpc>
                        <a:spcBef>
                          <a:spcPts val="0"/>
                        </a:spcBef>
                        <a:spcAft>
                          <a:spcPts val="0"/>
                        </a:spcAft>
                        <a:buClrTx/>
                        <a:buSzTx/>
                        <a:buFont typeface="Wingdings" panose="05000000000000000000" pitchFamily="2" charset="2"/>
                        <a:buNone/>
                        <a:tabLst>
                          <a:tab pos="357188" algn="l"/>
                        </a:tabLst>
                      </a:pPr>
                      <a:endParaRPr lang="en-US" sz="1500" b="0" i="0" u="none" strike="noStrike" cap="none" spc="0" baseline="0" dirty="0">
                        <a:solidFill>
                          <a:schemeClr val="dk1"/>
                        </a:solidFill>
                        <a:uFillTx/>
                        <a:latin typeface="+mn-lt"/>
                        <a:ea typeface="+mn-ea"/>
                        <a:cs typeface="+mn-cs"/>
                        <a:sym typeface="Helvetica Neue Light"/>
                      </a:endParaRPr>
                    </a:p>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r>
                        <a:rPr lang="en-US" sz="1500" b="0" i="0" u="none" strike="noStrike" cap="none" spc="0" baseline="0" dirty="0">
                          <a:solidFill>
                            <a:schemeClr val="dk1"/>
                          </a:solidFill>
                          <a:uFillTx/>
                          <a:latin typeface="+mn-lt"/>
                          <a:ea typeface="+mn-ea"/>
                          <a:cs typeface="+mn-cs"/>
                          <a:sym typeface="Helvetica Neue Light"/>
                        </a:rPr>
                        <a:t>(30.4) The Market Value of an </a:t>
                      </a:r>
                      <a:r>
                        <a:rPr lang="en-US" sz="1500" b="0" i="1" u="none" strike="noStrike" cap="none" spc="0" baseline="0" dirty="0">
                          <a:solidFill>
                            <a:schemeClr val="dk1"/>
                          </a:solidFill>
                          <a:uFillTx/>
                          <a:latin typeface="+mn-lt"/>
                          <a:ea typeface="+mn-ea"/>
                          <a:cs typeface="+mn-cs"/>
                          <a:sym typeface="Helvetica Neue Light"/>
                        </a:rPr>
                        <a:t>asset </a:t>
                      </a:r>
                      <a:r>
                        <a:rPr lang="en-US" sz="1500" b="0" i="0" u="none" strike="noStrike" cap="none" spc="0" baseline="0" dirty="0">
                          <a:solidFill>
                            <a:schemeClr val="dk1"/>
                          </a:solidFill>
                          <a:uFillTx/>
                          <a:latin typeface="+mn-lt"/>
                          <a:ea typeface="+mn-ea"/>
                          <a:cs typeface="+mn-cs"/>
                          <a:sym typeface="Helvetica Neue Light"/>
                        </a:rPr>
                        <a:t>will reflect its </a:t>
                      </a:r>
                      <a:r>
                        <a:rPr lang="en-US" sz="1500" b="1" i="0" u="none" strike="noStrike" cap="none" spc="0" baseline="0" dirty="0">
                          <a:solidFill>
                            <a:srgbClr val="FF0000"/>
                          </a:solidFill>
                          <a:uFillTx/>
                          <a:latin typeface="+mn-lt"/>
                          <a:ea typeface="+mn-ea"/>
                          <a:cs typeface="+mn-cs"/>
                          <a:sym typeface="Helvetica Neue Light"/>
                        </a:rPr>
                        <a:t>highest and best use </a:t>
                      </a:r>
                      <a:r>
                        <a:rPr lang="en-US" sz="1500" b="0" i="0" u="none" strike="noStrike" cap="none" spc="0" baseline="0" dirty="0">
                          <a:solidFill>
                            <a:schemeClr val="dk1"/>
                          </a:solidFill>
                          <a:uFillTx/>
                          <a:latin typeface="+mn-lt"/>
                          <a:ea typeface="+mn-ea"/>
                          <a:cs typeface="+mn-cs"/>
                          <a:sym typeface="Helvetica Neue Light"/>
                        </a:rPr>
                        <a:t>(see paras 140.1-140.5). The highest and best use is the use of an asset that </a:t>
                      </a:r>
                      <a:r>
                        <a:rPr lang="en-US" sz="1500" b="1" i="0" u="none" strike="noStrike" cap="none" spc="0" baseline="0" dirty="0">
                          <a:solidFill>
                            <a:srgbClr val="FF0000"/>
                          </a:solidFill>
                          <a:uFillTx/>
                          <a:latin typeface="+mn-lt"/>
                          <a:ea typeface="+mn-ea"/>
                          <a:cs typeface="+mn-cs"/>
                          <a:sym typeface="Helvetica Neue Light"/>
                        </a:rPr>
                        <a:t>maximizes its potential </a:t>
                      </a:r>
                      <a:r>
                        <a:rPr lang="en-US" sz="1500" b="0" i="0" u="none" strike="noStrike" cap="none" spc="0" baseline="0" dirty="0">
                          <a:solidFill>
                            <a:schemeClr val="dk1"/>
                          </a:solidFill>
                          <a:uFillTx/>
                          <a:latin typeface="+mn-lt"/>
                          <a:ea typeface="+mn-ea"/>
                          <a:cs typeface="+mn-cs"/>
                          <a:sym typeface="Helvetica Neue Light"/>
                        </a:rPr>
                        <a:t>and that is possible, legally permissible and financially feasible. The highest an best use may be for continuation of an asset´s existing use or for some alternative use. This is determined by the use that a </a:t>
                      </a:r>
                      <a:r>
                        <a:rPr lang="en-US" sz="1500" b="1" i="0" u="none" strike="noStrike" cap="none" spc="0" baseline="0" dirty="0">
                          <a:solidFill>
                            <a:srgbClr val="FF0000"/>
                          </a:solidFill>
                          <a:uFillTx/>
                          <a:latin typeface="+mn-lt"/>
                          <a:ea typeface="+mn-ea"/>
                          <a:cs typeface="+mn-cs"/>
                          <a:sym typeface="Helvetica Neue Light"/>
                        </a:rPr>
                        <a:t>market participant </a:t>
                      </a:r>
                      <a:r>
                        <a:rPr lang="en-US" sz="1500" b="0" i="0" u="none" strike="noStrike" cap="none" spc="0" baseline="0" dirty="0">
                          <a:solidFill>
                            <a:schemeClr val="dk1"/>
                          </a:solidFill>
                          <a:uFillTx/>
                          <a:latin typeface="+mn-lt"/>
                          <a:ea typeface="+mn-ea"/>
                          <a:cs typeface="+mn-cs"/>
                          <a:sym typeface="Helvetica Neue Light"/>
                        </a:rPr>
                        <a:t>would have in mind for the asset when formulating the price that it would be willing to pay.</a:t>
                      </a:r>
                    </a:p>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endParaRPr lang="en-US" sz="1500" b="0" i="0" u="none" strike="noStrike" cap="none" spc="0" baseline="0" dirty="0">
                        <a:solidFill>
                          <a:schemeClr val="dk1"/>
                        </a:solidFill>
                        <a:uFillTx/>
                        <a:latin typeface="+mn-lt"/>
                        <a:ea typeface="+mn-ea"/>
                        <a:cs typeface="+mn-cs"/>
                        <a:sym typeface="Helvetica Neue Light"/>
                      </a:endParaRPr>
                    </a:p>
                  </a:txBody>
                  <a:tcPr>
                    <a:solidFill>
                      <a:schemeClr val="accent3">
                        <a:lumMod val="20000"/>
                        <a:lumOff val="80000"/>
                      </a:schemeClr>
                    </a:solidFill>
                  </a:tcPr>
                </a:tc>
                <a:tc>
                  <a:txBody>
                    <a:bodyPr/>
                    <a:lstStyle/>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endParaRPr lang="en-US" sz="1500" b="0" i="0" u="none" strike="noStrike" cap="none" spc="0" baseline="0" dirty="0">
                        <a:solidFill>
                          <a:schemeClr val="dk1"/>
                        </a:solidFill>
                        <a:uFillTx/>
                        <a:latin typeface="+mn-lt"/>
                        <a:ea typeface="+mn-ea"/>
                        <a:cs typeface="+mn-cs"/>
                        <a:sym typeface="Helvetica Neue Light"/>
                      </a:endParaRPr>
                    </a:p>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r>
                        <a:rPr lang="de-AT" sz="1500" b="0" i="0" u="none" strike="noStrike" cap="none" spc="0" baseline="0" dirty="0">
                          <a:solidFill>
                            <a:schemeClr val="dk1"/>
                          </a:solidFill>
                          <a:uFillTx/>
                          <a:latin typeface="+mn-lt"/>
                          <a:ea typeface="+mn-ea"/>
                          <a:cs typeface="+mn-cs"/>
                          <a:sym typeface="Helvetica Neue Light"/>
                        </a:rPr>
                        <a:t>(2.3) </a:t>
                      </a:r>
                      <a:r>
                        <a:rPr lang="en-US" sz="1500" b="0" i="0" u="none" strike="noStrike" cap="none" spc="0" baseline="0" dirty="0">
                          <a:solidFill>
                            <a:schemeClr val="dk1"/>
                          </a:solidFill>
                          <a:uFillTx/>
                          <a:latin typeface="+mn-lt"/>
                          <a:ea typeface="+mn-ea"/>
                          <a:cs typeface="+mn-cs"/>
                          <a:sym typeface="Helvetica Neue Light"/>
                        </a:rPr>
                        <a:t>The concept of </a:t>
                      </a:r>
                      <a:r>
                        <a:rPr lang="en-US" sz="1500" b="1" i="0" u="none" strike="noStrike" cap="none" spc="0" baseline="0" dirty="0">
                          <a:solidFill>
                            <a:srgbClr val="FF0000"/>
                          </a:solidFill>
                          <a:uFillTx/>
                          <a:latin typeface="+mn-lt"/>
                          <a:ea typeface="+mn-ea"/>
                          <a:cs typeface="+mn-cs"/>
                          <a:sym typeface="Helvetica Neue Light"/>
                        </a:rPr>
                        <a:t>"highest and best use" </a:t>
                      </a:r>
                      <a:r>
                        <a:rPr lang="en-US" sz="1500" b="0" i="0" u="none" strike="noStrike" cap="none" spc="0" baseline="0" dirty="0">
                          <a:solidFill>
                            <a:schemeClr val="dk1"/>
                          </a:solidFill>
                          <a:uFillTx/>
                          <a:latin typeface="+mn-lt"/>
                          <a:ea typeface="+mn-ea"/>
                          <a:cs typeface="+mn-cs"/>
                          <a:sym typeface="Helvetica Neue Light"/>
                        </a:rPr>
                        <a:t>is </a:t>
                      </a:r>
                      <a:r>
                        <a:rPr lang="en-US" sz="1500" b="1" i="0" u="none" strike="noStrike" cap="none" spc="0" baseline="0" dirty="0">
                          <a:solidFill>
                            <a:srgbClr val="FF0000"/>
                          </a:solidFill>
                          <a:uFillTx/>
                          <a:latin typeface="+mn-lt"/>
                          <a:ea typeface="+mn-ea"/>
                          <a:cs typeface="+mn-cs"/>
                          <a:sym typeface="Helvetica Neue Light"/>
                        </a:rPr>
                        <a:t>normally applied in property valuation </a:t>
                      </a:r>
                      <a:r>
                        <a:rPr lang="en-US" sz="1500" b="0" i="0" u="none" strike="noStrike" cap="none" spc="0" baseline="0" dirty="0">
                          <a:solidFill>
                            <a:schemeClr val="dk1"/>
                          </a:solidFill>
                          <a:uFillTx/>
                          <a:latin typeface="+mn-lt"/>
                          <a:ea typeface="+mn-ea"/>
                          <a:cs typeface="+mn-cs"/>
                          <a:sym typeface="Helvetica Neue Light"/>
                        </a:rPr>
                        <a:t>when the Market Value basis is applicable, </a:t>
                      </a:r>
                      <a:r>
                        <a:rPr lang="en-US" sz="1500" b="1" i="0" u="none" strike="noStrike" cap="none" spc="0" baseline="0" dirty="0">
                          <a:solidFill>
                            <a:srgbClr val="FF0000"/>
                          </a:solidFill>
                          <a:uFillTx/>
                          <a:latin typeface="+mn-lt"/>
                          <a:ea typeface="+mn-ea"/>
                          <a:cs typeface="+mn-cs"/>
                          <a:sym typeface="Helvetica Neue Light"/>
                        </a:rPr>
                        <a:t>but could also be relevant to business valuation, to support selection of going concern or liquidation scenario</a:t>
                      </a:r>
                      <a:r>
                        <a:rPr lang="en-US" sz="1500" b="0" i="0" u="none" strike="noStrike" cap="none" spc="0" baseline="0" dirty="0">
                          <a:solidFill>
                            <a:schemeClr val="dk1"/>
                          </a:solidFill>
                          <a:uFillTx/>
                          <a:latin typeface="+mn-lt"/>
                          <a:ea typeface="+mn-ea"/>
                          <a:cs typeface="+mn-cs"/>
                          <a:sym typeface="Helvetica Neue Light"/>
                        </a:rPr>
                        <a:t>, as an appropriate scenario in the specific valuation engagement.</a:t>
                      </a:r>
                      <a:endParaRPr lang="de-AT" sz="1500" b="0" i="0" u="none" strike="noStrike" cap="none" spc="0" baseline="0" dirty="0">
                        <a:solidFill>
                          <a:schemeClr val="dk1"/>
                        </a:solidFill>
                        <a:uFillTx/>
                        <a:latin typeface="+mn-lt"/>
                        <a:ea typeface="+mn-ea"/>
                        <a:cs typeface="+mn-cs"/>
                        <a:sym typeface="Helvetica Neue Light"/>
                      </a:endParaRPr>
                    </a:p>
                  </a:txBody>
                  <a:tcPr>
                    <a:solidFill>
                      <a:schemeClr val="accent3">
                        <a:lumMod val="20000"/>
                        <a:lumOff val="80000"/>
                      </a:schemeClr>
                    </a:solidFill>
                  </a:tcPr>
                </a:tc>
                <a:extLst>
                  <a:ext uri="{0D108BD9-81ED-4DB2-BD59-A6C34878D82A}">
                    <a16:rowId xmlns:a16="http://schemas.microsoft.com/office/drawing/2014/main" val="2329921068"/>
                  </a:ext>
                </a:extLst>
              </a:tr>
            </a:tbl>
          </a:graphicData>
        </a:graphic>
      </p:graphicFrame>
      <p:sp>
        <p:nvSpPr>
          <p:cNvPr id="7" name="Inhaltsplatzhalter 6"/>
          <p:cNvSpPr>
            <a:spLocks noGrp="1"/>
          </p:cNvSpPr>
          <p:nvPr>
            <p:ph sz="quarter" idx="20"/>
          </p:nvPr>
        </p:nvSpPr>
        <p:spPr>
          <a:xfrm>
            <a:off x="532800" y="762000"/>
            <a:ext cx="7778684" cy="428604"/>
          </a:xfrm>
        </p:spPr>
        <p:txBody>
          <a:bodyPr/>
          <a:lstStyle/>
          <a:p>
            <a:r>
              <a:rPr lang="de-AT" dirty="0"/>
              <a:t>Unternehmenskonzept: </a:t>
            </a:r>
            <a:r>
              <a:rPr lang="de-AT" dirty="0" err="1"/>
              <a:t>Highest</a:t>
            </a:r>
            <a:r>
              <a:rPr lang="de-AT" dirty="0"/>
              <a:t> and Best Use</a:t>
            </a:r>
          </a:p>
        </p:txBody>
      </p:sp>
      <p:sp>
        <p:nvSpPr>
          <p:cNvPr id="8" name="Fußzeilenplatzhalter 8">
            <a:extLst>
              <a:ext uri="{FF2B5EF4-FFF2-40B4-BE49-F238E27FC236}">
                <a16:creationId xmlns:a16="http://schemas.microsoft.com/office/drawing/2014/main" id="{527A57AF-A09F-4763-A892-879E8101D1B0}"/>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Tree>
    <p:extLst>
      <p:ext uri="{BB962C8B-B14F-4D97-AF65-F5344CB8AC3E}">
        <p14:creationId xmlns:p14="http://schemas.microsoft.com/office/powerpoint/2010/main" val="1974048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13</a:t>
            </a:fld>
            <a:endParaRPr lang="de-DE" dirty="0"/>
          </a:p>
        </p:txBody>
      </p:sp>
      <p:sp>
        <p:nvSpPr>
          <p:cNvPr id="6" name="Titel 5"/>
          <p:cNvSpPr>
            <a:spLocks noGrp="1"/>
          </p:cNvSpPr>
          <p:nvPr>
            <p:ph type="title"/>
          </p:nvPr>
        </p:nvSpPr>
        <p:spPr/>
        <p:txBody>
          <a:bodyPr/>
          <a:lstStyle/>
          <a:p>
            <a:r>
              <a:rPr lang="de-DE" dirty="0"/>
              <a:t>3. Marktwert</a:t>
            </a:r>
            <a:endParaRPr lang="de-AT" dirty="0"/>
          </a:p>
        </p:txBody>
      </p:sp>
      <p:graphicFrame>
        <p:nvGraphicFramePr>
          <p:cNvPr id="16" name="Tabelle 4">
            <a:extLst>
              <a:ext uri="{FF2B5EF4-FFF2-40B4-BE49-F238E27FC236}">
                <a16:creationId xmlns:a16="http://schemas.microsoft.com/office/drawing/2014/main" id="{E89D8FF3-A9AA-4669-B2F2-0E29B54BD967}"/>
              </a:ext>
            </a:extLst>
          </p:cNvPr>
          <p:cNvGraphicFramePr>
            <a:graphicFrameLocks/>
          </p:cNvGraphicFramePr>
          <p:nvPr>
            <p:extLst>
              <p:ext uri="{D42A27DB-BD31-4B8C-83A1-F6EECF244321}">
                <p14:modId xmlns:p14="http://schemas.microsoft.com/office/powerpoint/2010/main" val="2520364476"/>
              </p:ext>
            </p:extLst>
          </p:nvPr>
        </p:nvGraphicFramePr>
        <p:xfrm>
          <a:off x="595312" y="1509713"/>
          <a:ext cx="4131753" cy="3627120"/>
        </p:xfrm>
        <a:graphic>
          <a:graphicData uri="http://schemas.openxmlformats.org/drawingml/2006/table">
            <a:tbl>
              <a:tblPr firstRow="1" bandRow="1">
                <a:tableStyleId>{5C22544A-7EE6-4342-B048-85BDC9FD1C3A}</a:tableStyleId>
              </a:tblPr>
              <a:tblGrid>
                <a:gridCol w="4131753">
                  <a:extLst>
                    <a:ext uri="{9D8B030D-6E8A-4147-A177-3AD203B41FA5}">
                      <a16:colId xmlns:a16="http://schemas.microsoft.com/office/drawing/2014/main" val="3256940458"/>
                    </a:ext>
                  </a:extLst>
                </a:gridCol>
              </a:tblGrid>
              <a:tr h="291050">
                <a:tc>
                  <a:txBody>
                    <a:bodyPr/>
                    <a:lstStyle/>
                    <a:p>
                      <a:pPr marL="0" algn="ctr" eaLnBrk="1" hangingPunct="1"/>
                      <a:r>
                        <a:rPr lang="de-DE" sz="1600" b="1" dirty="0">
                          <a:solidFill>
                            <a:schemeClr val="bg1"/>
                          </a:solidFill>
                          <a:latin typeface="+mn-lt"/>
                          <a:ea typeface="+mn-ea"/>
                          <a:cs typeface="+mn-cs"/>
                        </a:rPr>
                        <a:t>IVS 104</a:t>
                      </a:r>
                      <a:endParaRPr lang="de-AT" sz="1600" b="1" dirty="0">
                        <a:solidFill>
                          <a:schemeClr val="bg1"/>
                        </a:solidFill>
                        <a:latin typeface="+mn-lt"/>
                        <a:ea typeface="+mn-ea"/>
                        <a:cs typeface="+mn-cs"/>
                      </a:endParaRPr>
                    </a:p>
                  </a:txBody>
                  <a:tcPr>
                    <a:solidFill>
                      <a:schemeClr val="tx2">
                        <a:lumMod val="75000"/>
                      </a:schemeClr>
                    </a:solidFill>
                  </a:tcPr>
                </a:tc>
                <a:extLst>
                  <a:ext uri="{0D108BD9-81ED-4DB2-BD59-A6C34878D82A}">
                    <a16:rowId xmlns:a16="http://schemas.microsoft.com/office/drawing/2014/main" val="3228023009"/>
                  </a:ext>
                </a:extLst>
              </a:tr>
              <a:tr h="3284421">
                <a:tc>
                  <a:txBody>
                    <a:bodyPr/>
                    <a:lstStyle/>
                    <a:p>
                      <a:pPr marL="0" marR="0" indent="0" algn="l" defTabSz="410766" rtl="0" eaLnBrk="1" latinLnBrk="0" hangingPunct="1">
                        <a:lnSpc>
                          <a:spcPct val="100000"/>
                        </a:lnSpc>
                        <a:spcBef>
                          <a:spcPts val="0"/>
                        </a:spcBef>
                        <a:spcAft>
                          <a:spcPts val="0"/>
                        </a:spcAft>
                        <a:buClrTx/>
                        <a:buSzTx/>
                        <a:buFont typeface="Wingdings" panose="05000000000000000000" pitchFamily="2" charset="2"/>
                        <a:buNone/>
                        <a:tabLst>
                          <a:tab pos="357188" algn="l"/>
                        </a:tabLst>
                      </a:pPr>
                      <a:r>
                        <a:rPr lang="en-US" sz="1500" b="0" i="0" u="none" strike="noStrike" cap="none" spc="0" baseline="0" dirty="0">
                          <a:solidFill>
                            <a:schemeClr val="dk1"/>
                          </a:solidFill>
                          <a:uFillTx/>
                          <a:latin typeface="+mn-lt"/>
                          <a:ea typeface="+mn-ea"/>
                          <a:cs typeface="+mn-cs"/>
                          <a:sym typeface="Helvetica Neue Light"/>
                        </a:rPr>
                        <a:t>(30.2) (a) (…) This  estimate specifically </a:t>
                      </a:r>
                      <a:r>
                        <a:rPr lang="en-US" sz="1500" b="1" i="0" u="none" strike="noStrike" cap="none" spc="0" baseline="0" dirty="0">
                          <a:solidFill>
                            <a:srgbClr val="FF0000"/>
                          </a:solidFill>
                          <a:uFillTx/>
                          <a:latin typeface="+mn-lt"/>
                          <a:ea typeface="+mn-ea"/>
                          <a:cs typeface="+mn-cs"/>
                          <a:sym typeface="Helvetica Neue Light"/>
                        </a:rPr>
                        <a:t>excludes</a:t>
                      </a:r>
                      <a:r>
                        <a:rPr lang="en-US" sz="1500" b="0" i="0" u="none" strike="noStrike" cap="none" spc="0" baseline="0" dirty="0">
                          <a:solidFill>
                            <a:schemeClr val="dk1"/>
                          </a:solidFill>
                          <a:uFillTx/>
                          <a:latin typeface="+mn-lt"/>
                          <a:ea typeface="+mn-ea"/>
                          <a:cs typeface="+mn-cs"/>
                          <a:sym typeface="Helvetica Neue Light"/>
                        </a:rPr>
                        <a:t> </a:t>
                      </a:r>
                    </a:p>
                    <a:p>
                      <a:pPr marL="0" marR="0" indent="0" algn="l" defTabSz="410766" rtl="0" eaLnBrk="1" latinLnBrk="0" hangingPunct="1">
                        <a:lnSpc>
                          <a:spcPct val="100000"/>
                        </a:lnSpc>
                        <a:spcBef>
                          <a:spcPts val="0"/>
                        </a:spcBef>
                        <a:spcAft>
                          <a:spcPts val="0"/>
                        </a:spcAft>
                        <a:buClrTx/>
                        <a:buSzTx/>
                        <a:buFont typeface="Wingdings" panose="05000000000000000000" pitchFamily="2" charset="2"/>
                        <a:buNone/>
                        <a:tabLst>
                          <a:tab pos="357188" algn="l"/>
                        </a:tabLst>
                      </a:pPr>
                      <a:r>
                        <a:rPr lang="en-US" sz="1500" b="0" i="0" u="none" strike="noStrike" cap="none" spc="0" baseline="0" dirty="0">
                          <a:solidFill>
                            <a:schemeClr val="dk1"/>
                          </a:solidFill>
                          <a:uFillTx/>
                          <a:latin typeface="+mn-lt"/>
                          <a:ea typeface="+mn-ea"/>
                          <a:cs typeface="+mn-cs"/>
                          <a:sym typeface="Helvetica Neue Light"/>
                        </a:rPr>
                        <a:t>an estimated price inflated or deflated by special terms or circumstances such as atypical financing, (…), or </a:t>
                      </a:r>
                      <a:r>
                        <a:rPr lang="en-US" sz="1500" b="1" i="0" u="none" strike="noStrike" cap="none" spc="0" baseline="0" dirty="0">
                          <a:solidFill>
                            <a:srgbClr val="FF0000"/>
                          </a:solidFill>
                          <a:uFillTx/>
                          <a:latin typeface="+mn-lt"/>
                          <a:ea typeface="+mn-ea"/>
                          <a:cs typeface="+mn-cs"/>
                          <a:sym typeface="Helvetica Neue Light"/>
                        </a:rPr>
                        <a:t>any element of value available only to a specific owner or purchaser</a:t>
                      </a:r>
                      <a:r>
                        <a:rPr lang="en-US" sz="1500" b="0" i="0" u="none" strike="noStrike" cap="none" spc="0" baseline="0" dirty="0">
                          <a:solidFill>
                            <a:schemeClr val="dk1"/>
                          </a:solidFill>
                          <a:uFillTx/>
                          <a:latin typeface="+mn-lt"/>
                          <a:ea typeface="+mn-ea"/>
                          <a:cs typeface="+mn-cs"/>
                          <a:sym typeface="Helvetica Neue Light"/>
                        </a:rPr>
                        <a:t>.</a:t>
                      </a:r>
                    </a:p>
                    <a:p>
                      <a:pPr marL="0" marR="0" indent="0" algn="l" defTabSz="410766" rtl="0" eaLnBrk="1" latinLnBrk="0" hangingPunct="1">
                        <a:lnSpc>
                          <a:spcPct val="100000"/>
                        </a:lnSpc>
                        <a:spcBef>
                          <a:spcPts val="0"/>
                        </a:spcBef>
                        <a:spcAft>
                          <a:spcPts val="0"/>
                        </a:spcAft>
                        <a:buClrTx/>
                        <a:buSzTx/>
                        <a:buFont typeface="Wingdings" panose="05000000000000000000" pitchFamily="2" charset="2"/>
                        <a:buNone/>
                        <a:tabLst>
                          <a:tab pos="357188" algn="l"/>
                        </a:tabLst>
                      </a:pPr>
                      <a:endParaRPr lang="en-US" sz="1500" b="0" i="0" u="none" strike="noStrike" cap="none" spc="0" baseline="0" dirty="0">
                        <a:solidFill>
                          <a:schemeClr val="dk1"/>
                        </a:solidFill>
                        <a:uFillTx/>
                        <a:latin typeface="+mn-lt"/>
                        <a:ea typeface="+mn-ea"/>
                        <a:cs typeface="+mn-cs"/>
                        <a:sym typeface="Helvetica Neue Light"/>
                      </a:endParaRPr>
                    </a:p>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r>
                        <a:rPr lang="en-US" sz="1500" b="0" i="0" u="none" strike="noStrike" cap="none" spc="0" baseline="0" dirty="0">
                          <a:solidFill>
                            <a:schemeClr val="dk1"/>
                          </a:solidFill>
                          <a:uFillTx/>
                          <a:latin typeface="+mn-lt"/>
                          <a:ea typeface="+mn-ea"/>
                          <a:cs typeface="+mn-cs"/>
                          <a:sym typeface="Helvetica Neue Light"/>
                        </a:rPr>
                        <a:t>(30.7) Market Value </a:t>
                      </a:r>
                      <a:r>
                        <a:rPr lang="en-US" sz="1500" b="1" i="0" u="none" strike="noStrike" cap="none" spc="0" baseline="0" dirty="0">
                          <a:solidFill>
                            <a:srgbClr val="FF0000"/>
                          </a:solidFill>
                          <a:uFillTx/>
                          <a:latin typeface="+mn-lt"/>
                          <a:ea typeface="+mn-ea"/>
                          <a:cs typeface="+mn-cs"/>
                          <a:sym typeface="Helvetica Neue Light"/>
                        </a:rPr>
                        <a:t>does not reflect attributes of an asset</a:t>
                      </a:r>
                      <a:r>
                        <a:rPr lang="en-US" sz="1500" b="0" i="0" u="none" strike="noStrike" cap="none" spc="0" baseline="0" dirty="0">
                          <a:solidFill>
                            <a:schemeClr val="dk1"/>
                          </a:solidFill>
                          <a:uFillTx/>
                          <a:latin typeface="+mn-lt"/>
                          <a:ea typeface="+mn-ea"/>
                          <a:cs typeface="+mn-cs"/>
                          <a:sym typeface="Helvetica Neue Light"/>
                        </a:rPr>
                        <a:t> that are of value to a specific owner or purchaser </a:t>
                      </a:r>
                      <a:r>
                        <a:rPr lang="en-US" sz="1500" b="1" i="0" u="none" strike="noStrike" cap="none" spc="0" baseline="0" dirty="0">
                          <a:solidFill>
                            <a:srgbClr val="FF0000"/>
                          </a:solidFill>
                          <a:uFillTx/>
                          <a:latin typeface="+mn-lt"/>
                          <a:ea typeface="+mn-ea"/>
                          <a:cs typeface="+mn-cs"/>
                          <a:sym typeface="Helvetica Neue Light"/>
                        </a:rPr>
                        <a:t>that are not available to other buyers in the market</a:t>
                      </a:r>
                      <a:r>
                        <a:rPr lang="en-US" sz="1500" b="0" i="0" u="none" strike="noStrike" cap="none" spc="0" baseline="0" dirty="0">
                          <a:solidFill>
                            <a:schemeClr val="dk1"/>
                          </a:solidFill>
                          <a:uFillTx/>
                          <a:latin typeface="+mn-lt"/>
                          <a:ea typeface="+mn-ea"/>
                          <a:cs typeface="+mn-cs"/>
                          <a:sym typeface="Helvetica Neue Light"/>
                        </a:rPr>
                        <a:t>. (…) Market value requires the disregard of any such element of value because, at any given date, it is only assumed that there is </a:t>
                      </a:r>
                      <a:r>
                        <a:rPr lang="en-US" sz="1500" b="1" i="0" u="none" strike="noStrike" cap="none" spc="0" baseline="0" dirty="0">
                          <a:solidFill>
                            <a:srgbClr val="FF0000"/>
                          </a:solidFill>
                          <a:uFillTx/>
                          <a:latin typeface="+mn-lt"/>
                          <a:ea typeface="+mn-ea"/>
                          <a:cs typeface="+mn-cs"/>
                          <a:sym typeface="Helvetica Neue Light"/>
                        </a:rPr>
                        <a:t>a willing buyer, not a particular willing buyer</a:t>
                      </a:r>
                      <a:r>
                        <a:rPr lang="en-US" sz="1500" b="0" i="0" u="none" strike="noStrike" cap="none" spc="0" baseline="0" dirty="0">
                          <a:solidFill>
                            <a:schemeClr val="dk1"/>
                          </a:solidFill>
                          <a:uFillTx/>
                          <a:latin typeface="+mn-lt"/>
                          <a:ea typeface="+mn-ea"/>
                          <a:cs typeface="+mn-cs"/>
                          <a:sym typeface="Helvetica Neue Light"/>
                        </a:rPr>
                        <a:t>.</a:t>
                      </a:r>
                    </a:p>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endParaRPr lang="en-US" sz="1500" b="0" i="0" u="none" strike="noStrike" cap="none" spc="0" baseline="0" dirty="0">
                        <a:solidFill>
                          <a:schemeClr val="dk1"/>
                        </a:solidFill>
                        <a:uFillTx/>
                        <a:latin typeface="+mn-lt"/>
                        <a:ea typeface="+mn-ea"/>
                        <a:cs typeface="+mn-cs"/>
                        <a:sym typeface="Helvetica Neue Light"/>
                      </a:endParaRPr>
                    </a:p>
                  </a:txBody>
                  <a:tcPr>
                    <a:solidFill>
                      <a:schemeClr val="accent3">
                        <a:lumMod val="20000"/>
                        <a:lumOff val="80000"/>
                      </a:schemeClr>
                    </a:solidFill>
                  </a:tcPr>
                </a:tc>
                <a:extLst>
                  <a:ext uri="{0D108BD9-81ED-4DB2-BD59-A6C34878D82A}">
                    <a16:rowId xmlns:a16="http://schemas.microsoft.com/office/drawing/2014/main" val="2329921068"/>
                  </a:ext>
                </a:extLst>
              </a:tr>
            </a:tbl>
          </a:graphicData>
        </a:graphic>
      </p:graphicFrame>
      <p:sp>
        <p:nvSpPr>
          <p:cNvPr id="7" name="Inhaltsplatzhalter 6"/>
          <p:cNvSpPr>
            <a:spLocks noGrp="1"/>
          </p:cNvSpPr>
          <p:nvPr>
            <p:ph sz="quarter" idx="20"/>
          </p:nvPr>
        </p:nvSpPr>
        <p:spPr>
          <a:xfrm>
            <a:off x="532800" y="762000"/>
            <a:ext cx="7778684" cy="428604"/>
          </a:xfrm>
        </p:spPr>
        <p:txBody>
          <a:bodyPr/>
          <a:lstStyle/>
          <a:p>
            <a:r>
              <a:rPr lang="de-AT" dirty="0"/>
              <a:t>Keine Berücksichtigung persönlicher Verhältnisse/Synergien</a:t>
            </a:r>
          </a:p>
        </p:txBody>
      </p:sp>
      <p:sp>
        <p:nvSpPr>
          <p:cNvPr id="8" name="Fußzeilenplatzhalter 8">
            <a:extLst>
              <a:ext uri="{FF2B5EF4-FFF2-40B4-BE49-F238E27FC236}">
                <a16:creationId xmlns:a16="http://schemas.microsoft.com/office/drawing/2014/main" id="{527A57AF-A09F-4763-A892-879E8101D1B0}"/>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graphicFrame>
        <p:nvGraphicFramePr>
          <p:cNvPr id="9" name="Tabelle 4">
            <a:extLst>
              <a:ext uri="{FF2B5EF4-FFF2-40B4-BE49-F238E27FC236}">
                <a16:creationId xmlns:a16="http://schemas.microsoft.com/office/drawing/2014/main" id="{E89D8FF3-A9AA-4669-B2F2-0E29B54BD967}"/>
              </a:ext>
            </a:extLst>
          </p:cNvPr>
          <p:cNvGraphicFramePr>
            <a:graphicFrameLocks/>
          </p:cNvGraphicFramePr>
          <p:nvPr>
            <p:extLst>
              <p:ext uri="{D42A27DB-BD31-4B8C-83A1-F6EECF244321}">
                <p14:modId xmlns:p14="http://schemas.microsoft.com/office/powerpoint/2010/main" val="3549987808"/>
              </p:ext>
            </p:extLst>
          </p:nvPr>
        </p:nvGraphicFramePr>
        <p:xfrm>
          <a:off x="5025008" y="1509713"/>
          <a:ext cx="4131753" cy="3619701"/>
        </p:xfrm>
        <a:graphic>
          <a:graphicData uri="http://schemas.openxmlformats.org/drawingml/2006/table">
            <a:tbl>
              <a:tblPr firstRow="1" bandRow="1">
                <a:tableStyleId>{5C22544A-7EE6-4342-B048-85BDC9FD1C3A}</a:tableStyleId>
              </a:tblPr>
              <a:tblGrid>
                <a:gridCol w="4131753">
                  <a:extLst>
                    <a:ext uri="{9D8B030D-6E8A-4147-A177-3AD203B41FA5}">
                      <a16:colId xmlns:a16="http://schemas.microsoft.com/office/drawing/2014/main" val="3256940458"/>
                    </a:ext>
                  </a:extLst>
                </a:gridCol>
              </a:tblGrid>
              <a:tr h="291050">
                <a:tc>
                  <a:txBody>
                    <a:bodyPr/>
                    <a:lstStyle/>
                    <a:p>
                      <a:pPr marL="0" algn="ctr" eaLnBrk="1" hangingPunct="1"/>
                      <a:r>
                        <a:rPr lang="de-DE" sz="1600" b="1" dirty="0">
                          <a:solidFill>
                            <a:schemeClr val="bg1"/>
                          </a:solidFill>
                          <a:latin typeface="+mn-lt"/>
                          <a:ea typeface="+mn-ea"/>
                          <a:cs typeface="+mn-cs"/>
                        </a:rPr>
                        <a:t>IVS 104</a:t>
                      </a:r>
                      <a:endParaRPr lang="de-AT" sz="1600" b="1" dirty="0">
                        <a:solidFill>
                          <a:schemeClr val="bg1"/>
                        </a:solidFill>
                        <a:latin typeface="+mn-lt"/>
                        <a:ea typeface="+mn-ea"/>
                        <a:cs typeface="+mn-cs"/>
                      </a:endParaRPr>
                    </a:p>
                  </a:txBody>
                  <a:tcPr>
                    <a:solidFill>
                      <a:schemeClr val="tx2">
                        <a:lumMod val="75000"/>
                      </a:schemeClr>
                    </a:solidFill>
                  </a:tcPr>
                </a:tc>
                <a:extLst>
                  <a:ext uri="{0D108BD9-81ED-4DB2-BD59-A6C34878D82A}">
                    <a16:rowId xmlns:a16="http://schemas.microsoft.com/office/drawing/2014/main" val="3228023009"/>
                  </a:ext>
                </a:extLst>
              </a:tr>
              <a:tr h="3284421">
                <a:tc>
                  <a:txBody>
                    <a:bodyPr/>
                    <a:lstStyle/>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r>
                        <a:rPr lang="en-US" sz="1500" b="0" i="0" u="none" strike="noStrike" cap="none" spc="0" baseline="0" dirty="0">
                          <a:solidFill>
                            <a:schemeClr val="dk1"/>
                          </a:solidFill>
                          <a:uFillTx/>
                          <a:latin typeface="+mn-lt"/>
                          <a:ea typeface="+mn-ea"/>
                          <a:cs typeface="+mn-cs"/>
                          <a:sym typeface="Helvetica Neue Light"/>
                        </a:rPr>
                        <a:t>(180.1) For most bases of value, the</a:t>
                      </a:r>
                      <a:r>
                        <a:rPr lang="en-US" sz="1500" b="1" i="0" u="none" strike="noStrike" cap="none" spc="0" baseline="0" dirty="0">
                          <a:solidFill>
                            <a:srgbClr val="FF0000"/>
                          </a:solidFill>
                          <a:uFillTx/>
                          <a:latin typeface="+mn-lt"/>
                          <a:ea typeface="+mn-ea"/>
                          <a:cs typeface="+mn-cs"/>
                          <a:sym typeface="Helvetica Neue Light"/>
                        </a:rPr>
                        <a:t> factors </a:t>
                      </a:r>
                      <a:r>
                        <a:rPr lang="en-US" sz="1500" b="0" i="0" u="none" strike="noStrike" cap="none" spc="0" baseline="0" dirty="0">
                          <a:solidFill>
                            <a:schemeClr val="dk1"/>
                          </a:solidFill>
                          <a:uFillTx/>
                          <a:latin typeface="+mn-lt"/>
                          <a:ea typeface="+mn-ea"/>
                          <a:cs typeface="+mn-cs"/>
                          <a:sym typeface="Helvetica Neue Light"/>
                        </a:rPr>
                        <a:t>that are specific to a particular buyer or seller and </a:t>
                      </a:r>
                      <a:r>
                        <a:rPr lang="en-US" sz="1500" b="1" i="0" u="none" strike="noStrike" cap="none" spc="0" baseline="0" dirty="0">
                          <a:solidFill>
                            <a:srgbClr val="FF0000"/>
                          </a:solidFill>
                          <a:uFillTx/>
                          <a:latin typeface="+mn-lt"/>
                          <a:ea typeface="+mn-ea"/>
                          <a:cs typeface="+mn-cs"/>
                          <a:sym typeface="Helvetica Neue Light"/>
                        </a:rPr>
                        <a:t>not available to participants generally are excluded from the inputs used in a market-based valuation</a:t>
                      </a:r>
                      <a:r>
                        <a:rPr lang="en-US" sz="1500" b="0" i="0" u="none" strike="noStrike" cap="none" spc="0" baseline="0" dirty="0">
                          <a:solidFill>
                            <a:schemeClr val="dk1"/>
                          </a:solidFill>
                          <a:uFillTx/>
                          <a:latin typeface="+mn-lt"/>
                          <a:ea typeface="+mn-ea"/>
                          <a:cs typeface="+mn-cs"/>
                          <a:sym typeface="Helvetica Neue Light"/>
                        </a:rPr>
                        <a:t>. Examples of entity-specific factors that may not be available to participants include:</a:t>
                      </a:r>
                    </a:p>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r>
                        <a:rPr lang="en-US" sz="1500" b="0" i="0" u="none" strike="noStrike" cap="none" spc="0" baseline="0" dirty="0">
                          <a:solidFill>
                            <a:schemeClr val="dk1"/>
                          </a:solidFill>
                          <a:uFillTx/>
                          <a:latin typeface="+mn-lt"/>
                          <a:ea typeface="+mn-ea"/>
                          <a:cs typeface="+mn-cs"/>
                          <a:sym typeface="Helvetica Neue Light"/>
                        </a:rPr>
                        <a:t>(…)</a:t>
                      </a:r>
                    </a:p>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r>
                        <a:rPr lang="en-US" sz="1500" b="0" i="0" u="none" strike="noStrike" cap="none" spc="0" baseline="0" dirty="0">
                          <a:solidFill>
                            <a:schemeClr val="dk1"/>
                          </a:solidFill>
                          <a:uFillTx/>
                          <a:latin typeface="+mn-lt"/>
                          <a:ea typeface="+mn-ea"/>
                          <a:cs typeface="+mn-cs"/>
                          <a:sym typeface="Helvetica Neue Light"/>
                        </a:rPr>
                        <a:t>(b) </a:t>
                      </a:r>
                      <a:r>
                        <a:rPr lang="en-US" sz="1500" b="1" i="0" u="none" strike="noStrike" cap="none" spc="0" baseline="0" dirty="0">
                          <a:solidFill>
                            <a:srgbClr val="FF0000"/>
                          </a:solidFill>
                          <a:uFillTx/>
                          <a:latin typeface="+mn-lt"/>
                          <a:ea typeface="+mn-ea"/>
                          <a:cs typeface="+mn-cs"/>
                          <a:sym typeface="Helvetica Neue Light"/>
                        </a:rPr>
                        <a:t>unique synergies </a:t>
                      </a:r>
                      <a:r>
                        <a:rPr lang="en-US" sz="1500" b="0" i="0" u="none" strike="noStrike" cap="none" spc="0" baseline="0" dirty="0">
                          <a:solidFill>
                            <a:schemeClr val="dk1"/>
                          </a:solidFill>
                          <a:uFillTx/>
                          <a:latin typeface="+mn-lt"/>
                          <a:ea typeface="+mn-ea"/>
                          <a:cs typeface="+mn-cs"/>
                          <a:sym typeface="Helvetica Neue Light"/>
                        </a:rPr>
                        <a:t>between the asset and other assets owned by the entity,</a:t>
                      </a:r>
                    </a:p>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r>
                        <a:rPr lang="en-US" sz="1500" b="0" i="0" u="none" strike="noStrike" cap="none" spc="0" baseline="0" dirty="0">
                          <a:solidFill>
                            <a:schemeClr val="dk1"/>
                          </a:solidFill>
                          <a:uFillTx/>
                          <a:latin typeface="+mn-lt"/>
                          <a:ea typeface="+mn-ea"/>
                          <a:cs typeface="+mn-cs"/>
                          <a:sym typeface="Helvetica Neue Light"/>
                        </a:rPr>
                        <a:t>(…).</a:t>
                      </a:r>
                    </a:p>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endParaRPr lang="en-US" sz="1500" b="0" i="0" u="none" strike="noStrike" cap="none" spc="0" baseline="0" dirty="0">
                        <a:solidFill>
                          <a:schemeClr val="dk1"/>
                        </a:solidFill>
                        <a:uFillTx/>
                        <a:latin typeface="+mn-lt"/>
                        <a:ea typeface="+mn-ea"/>
                        <a:cs typeface="+mn-cs"/>
                        <a:sym typeface="Helvetica Neue Light"/>
                      </a:endParaRPr>
                    </a:p>
                  </a:txBody>
                  <a:tcPr>
                    <a:solidFill>
                      <a:schemeClr val="accent3">
                        <a:lumMod val="20000"/>
                        <a:lumOff val="80000"/>
                      </a:schemeClr>
                    </a:solidFill>
                  </a:tcPr>
                </a:tc>
                <a:extLst>
                  <a:ext uri="{0D108BD9-81ED-4DB2-BD59-A6C34878D82A}">
                    <a16:rowId xmlns:a16="http://schemas.microsoft.com/office/drawing/2014/main" val="2329921068"/>
                  </a:ext>
                </a:extLst>
              </a:tr>
            </a:tbl>
          </a:graphicData>
        </a:graphic>
      </p:graphicFrame>
    </p:spTree>
    <p:extLst>
      <p:ext uri="{BB962C8B-B14F-4D97-AF65-F5344CB8AC3E}">
        <p14:creationId xmlns:p14="http://schemas.microsoft.com/office/powerpoint/2010/main" val="3585625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14</a:t>
            </a:fld>
            <a:endParaRPr lang="de-DE" dirty="0"/>
          </a:p>
        </p:txBody>
      </p:sp>
      <p:sp>
        <p:nvSpPr>
          <p:cNvPr id="6" name="Titel 5"/>
          <p:cNvSpPr>
            <a:spLocks noGrp="1"/>
          </p:cNvSpPr>
          <p:nvPr>
            <p:ph type="title"/>
          </p:nvPr>
        </p:nvSpPr>
        <p:spPr/>
        <p:txBody>
          <a:bodyPr/>
          <a:lstStyle/>
          <a:p>
            <a:r>
              <a:rPr lang="de-DE" dirty="0"/>
              <a:t>3. Marktwert</a:t>
            </a:r>
            <a:endParaRPr lang="de-AT" dirty="0"/>
          </a:p>
        </p:txBody>
      </p:sp>
      <p:graphicFrame>
        <p:nvGraphicFramePr>
          <p:cNvPr id="16" name="Tabelle 4">
            <a:extLst>
              <a:ext uri="{FF2B5EF4-FFF2-40B4-BE49-F238E27FC236}">
                <a16:creationId xmlns:a16="http://schemas.microsoft.com/office/drawing/2014/main" id="{E89D8FF3-A9AA-4669-B2F2-0E29B54BD967}"/>
              </a:ext>
            </a:extLst>
          </p:cNvPr>
          <p:cNvGraphicFramePr>
            <a:graphicFrameLocks/>
          </p:cNvGraphicFramePr>
          <p:nvPr>
            <p:extLst>
              <p:ext uri="{D42A27DB-BD31-4B8C-83A1-F6EECF244321}">
                <p14:modId xmlns:p14="http://schemas.microsoft.com/office/powerpoint/2010/main" val="3398567638"/>
              </p:ext>
            </p:extLst>
          </p:nvPr>
        </p:nvGraphicFramePr>
        <p:xfrm>
          <a:off x="560512" y="1326781"/>
          <a:ext cx="4285680" cy="4937760"/>
        </p:xfrm>
        <a:graphic>
          <a:graphicData uri="http://schemas.openxmlformats.org/drawingml/2006/table">
            <a:tbl>
              <a:tblPr firstRow="1" bandRow="1">
                <a:tableStyleId>{5C22544A-7EE6-4342-B048-85BDC9FD1C3A}</a:tableStyleId>
              </a:tblPr>
              <a:tblGrid>
                <a:gridCol w="4285680">
                  <a:extLst>
                    <a:ext uri="{9D8B030D-6E8A-4147-A177-3AD203B41FA5}">
                      <a16:colId xmlns:a16="http://schemas.microsoft.com/office/drawing/2014/main" val="3256940458"/>
                    </a:ext>
                  </a:extLst>
                </a:gridCol>
              </a:tblGrid>
              <a:tr h="291050">
                <a:tc>
                  <a:txBody>
                    <a:bodyPr/>
                    <a:lstStyle/>
                    <a:p>
                      <a:pPr marL="0" algn="ctr" eaLnBrk="1" hangingPunct="1"/>
                      <a:r>
                        <a:rPr lang="de-DE" sz="1600" b="1" dirty="0">
                          <a:solidFill>
                            <a:schemeClr val="bg1"/>
                          </a:solidFill>
                          <a:latin typeface="+mn-lt"/>
                          <a:ea typeface="+mn-ea"/>
                          <a:cs typeface="+mn-cs"/>
                        </a:rPr>
                        <a:t>IVS 104</a:t>
                      </a:r>
                      <a:endParaRPr lang="de-AT" sz="1600" b="1" dirty="0">
                        <a:solidFill>
                          <a:schemeClr val="bg1"/>
                        </a:solidFill>
                        <a:latin typeface="+mn-lt"/>
                        <a:ea typeface="+mn-ea"/>
                        <a:cs typeface="+mn-cs"/>
                      </a:endParaRPr>
                    </a:p>
                  </a:txBody>
                  <a:tcPr>
                    <a:solidFill>
                      <a:schemeClr val="tx2">
                        <a:lumMod val="75000"/>
                      </a:schemeClr>
                    </a:solidFill>
                  </a:tcPr>
                </a:tc>
                <a:extLst>
                  <a:ext uri="{0D108BD9-81ED-4DB2-BD59-A6C34878D82A}">
                    <a16:rowId xmlns:a16="http://schemas.microsoft.com/office/drawing/2014/main" val="3228023009"/>
                  </a:ext>
                </a:extLst>
              </a:tr>
              <a:tr h="3284421">
                <a:tc>
                  <a:txBody>
                    <a:bodyPr/>
                    <a:lstStyle/>
                    <a:p>
                      <a:pPr marL="0" marR="0" indent="0" algn="l" defTabSz="410766" rtl="0" eaLnBrk="1" latinLnBrk="0" hangingPunct="1">
                        <a:lnSpc>
                          <a:spcPct val="100000"/>
                        </a:lnSpc>
                        <a:spcBef>
                          <a:spcPts val="0"/>
                        </a:spcBef>
                        <a:spcAft>
                          <a:spcPts val="0"/>
                        </a:spcAft>
                        <a:buClrTx/>
                        <a:buSzTx/>
                        <a:buFont typeface="Wingdings" panose="05000000000000000000" pitchFamily="2" charset="2"/>
                        <a:buNone/>
                        <a:tabLst>
                          <a:tab pos="357188" algn="l"/>
                        </a:tabLst>
                      </a:pPr>
                      <a:r>
                        <a:rPr lang="en-US" sz="1400" b="0" i="0" u="none" strike="noStrike" cap="none" spc="0" baseline="0" dirty="0">
                          <a:solidFill>
                            <a:schemeClr val="dk1"/>
                          </a:solidFill>
                          <a:uFillTx/>
                          <a:latin typeface="+mn-lt"/>
                          <a:ea typeface="+mn-ea"/>
                          <a:cs typeface="+mn-cs"/>
                          <a:sym typeface="Helvetica Neue Light"/>
                        </a:rPr>
                        <a:t>(30.5) The nature and source of the valuation inputs must be consistent with the basis of value, which in turn must have regard to the valuation purpose. For example, </a:t>
                      </a:r>
                      <a:r>
                        <a:rPr lang="en-US" sz="1500" b="1" i="0" u="none" strike="noStrike" cap="none" spc="0" baseline="0" dirty="0">
                          <a:solidFill>
                            <a:srgbClr val="FF0000"/>
                          </a:solidFill>
                          <a:uFillTx/>
                          <a:latin typeface="+mn-lt"/>
                          <a:ea typeface="+mn-ea"/>
                          <a:cs typeface="+mn-cs"/>
                          <a:sym typeface="Helvetica Neue Light"/>
                        </a:rPr>
                        <a:t>various approaches and methods may be used </a:t>
                      </a:r>
                      <a:r>
                        <a:rPr lang="en-US" sz="1400" b="0" i="0" u="none" strike="noStrike" cap="none" spc="0" baseline="0" dirty="0">
                          <a:solidFill>
                            <a:schemeClr val="dk1"/>
                          </a:solidFill>
                          <a:uFillTx/>
                          <a:latin typeface="+mn-lt"/>
                          <a:ea typeface="+mn-ea"/>
                          <a:cs typeface="+mn-cs"/>
                          <a:sym typeface="Helvetica Neue Light"/>
                        </a:rPr>
                        <a:t>to arrive at an opinion of value </a:t>
                      </a:r>
                      <a:r>
                        <a:rPr lang="en-US" sz="1400" b="1" i="0" u="none" strike="noStrike" cap="none" spc="0" baseline="0" dirty="0">
                          <a:solidFill>
                            <a:srgbClr val="FF0000"/>
                          </a:solidFill>
                          <a:uFillTx/>
                          <a:latin typeface="+mn-lt"/>
                          <a:ea typeface="+mn-ea"/>
                          <a:cs typeface="+mn-cs"/>
                          <a:sym typeface="Helvetica Neue Light"/>
                        </a:rPr>
                        <a:t>providing they use market-derived data</a:t>
                      </a:r>
                      <a:r>
                        <a:rPr lang="en-US" sz="1400" b="0" i="0" u="none" strike="noStrike" cap="none" spc="0" baseline="0" dirty="0">
                          <a:solidFill>
                            <a:schemeClr val="dk1"/>
                          </a:solidFill>
                          <a:uFillTx/>
                          <a:latin typeface="+mn-lt"/>
                          <a:ea typeface="+mn-ea"/>
                          <a:cs typeface="+mn-cs"/>
                          <a:sym typeface="Helvetica Neue Light"/>
                        </a:rPr>
                        <a:t>. The market approach will, by definition, use market-derived inputs. To indicate market value, the income approach should be applied, using inputs and assumptions that would be adopted by participants. To indicate market value using the cost approach, the cost of an asset of equal utility and the appropriate depreciation should be determined by analysis of market-based costs and depreciation.</a:t>
                      </a:r>
                    </a:p>
                    <a:p>
                      <a:pPr marL="0" marR="0" indent="0" algn="l" defTabSz="410766" rtl="0" eaLnBrk="1" latinLnBrk="0" hangingPunct="1">
                        <a:lnSpc>
                          <a:spcPct val="100000"/>
                        </a:lnSpc>
                        <a:spcBef>
                          <a:spcPts val="0"/>
                        </a:spcBef>
                        <a:spcAft>
                          <a:spcPts val="0"/>
                        </a:spcAft>
                        <a:buClrTx/>
                        <a:buSzTx/>
                        <a:buFont typeface="Wingdings" panose="05000000000000000000" pitchFamily="2" charset="2"/>
                        <a:buNone/>
                        <a:tabLst>
                          <a:tab pos="357188" algn="l"/>
                        </a:tabLst>
                      </a:pPr>
                      <a:endParaRPr lang="en-US" sz="1400" b="0" i="0" u="none" strike="noStrike" cap="none" spc="0" baseline="0" dirty="0">
                        <a:solidFill>
                          <a:schemeClr val="dk1"/>
                        </a:solidFill>
                        <a:uFillTx/>
                        <a:latin typeface="+mn-lt"/>
                        <a:ea typeface="+mn-ea"/>
                        <a:cs typeface="+mn-cs"/>
                        <a:sym typeface="Helvetica Neue Light"/>
                      </a:endParaRPr>
                    </a:p>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r>
                        <a:rPr lang="en-US" sz="1400" b="0" i="0" u="none" strike="noStrike" cap="none" spc="0" baseline="0" dirty="0">
                          <a:solidFill>
                            <a:schemeClr val="dk1"/>
                          </a:solidFill>
                          <a:uFillTx/>
                          <a:latin typeface="+mn-lt"/>
                          <a:ea typeface="+mn-ea"/>
                          <a:cs typeface="+mn-cs"/>
                          <a:sym typeface="Helvetica Neue Light"/>
                        </a:rPr>
                        <a:t>(30.6) The </a:t>
                      </a:r>
                      <a:r>
                        <a:rPr lang="en-US" sz="1400" b="1" i="0" u="none" strike="noStrike" cap="none" spc="0" baseline="0" dirty="0">
                          <a:solidFill>
                            <a:srgbClr val="FF0000"/>
                          </a:solidFill>
                          <a:uFillTx/>
                          <a:latin typeface="+mn-lt"/>
                          <a:ea typeface="+mn-ea"/>
                          <a:cs typeface="+mn-cs"/>
                          <a:sym typeface="Helvetica Neue Light"/>
                        </a:rPr>
                        <a:t>data available </a:t>
                      </a:r>
                      <a:r>
                        <a:rPr lang="en-US" sz="1400" b="0" i="0" u="none" strike="noStrike" cap="none" spc="0" baseline="0" dirty="0">
                          <a:solidFill>
                            <a:schemeClr val="dk1"/>
                          </a:solidFill>
                          <a:uFillTx/>
                          <a:latin typeface="+mn-lt"/>
                          <a:ea typeface="+mn-ea"/>
                          <a:cs typeface="+mn-cs"/>
                          <a:sym typeface="Helvetica Neue Light"/>
                        </a:rPr>
                        <a:t>and the </a:t>
                      </a:r>
                      <a:r>
                        <a:rPr lang="en-US" sz="1400" b="1" i="0" u="none" strike="noStrike" cap="none" spc="0" baseline="0" dirty="0">
                          <a:solidFill>
                            <a:srgbClr val="FF0000"/>
                          </a:solidFill>
                          <a:uFillTx/>
                          <a:latin typeface="+mn-lt"/>
                          <a:ea typeface="+mn-ea"/>
                          <a:cs typeface="+mn-cs"/>
                          <a:sym typeface="Helvetica Neue Light"/>
                        </a:rPr>
                        <a:t>circumstances</a:t>
                      </a:r>
                      <a:r>
                        <a:rPr lang="en-US" sz="1400" b="0" i="0" u="none" strike="noStrike" cap="none" spc="0" baseline="0" dirty="0">
                          <a:solidFill>
                            <a:schemeClr val="dk1"/>
                          </a:solidFill>
                          <a:uFillTx/>
                          <a:latin typeface="+mn-lt"/>
                          <a:ea typeface="+mn-ea"/>
                          <a:cs typeface="+mn-cs"/>
                          <a:sym typeface="Helvetica Neue Light"/>
                        </a:rPr>
                        <a:t> relating to the market for the asset being valued must </a:t>
                      </a:r>
                      <a:r>
                        <a:rPr lang="en-US" sz="1400" b="1" i="0" u="none" strike="noStrike" cap="none" spc="0" baseline="0" dirty="0">
                          <a:solidFill>
                            <a:srgbClr val="FF0000"/>
                          </a:solidFill>
                          <a:uFillTx/>
                          <a:latin typeface="+mn-lt"/>
                          <a:ea typeface="+mn-ea"/>
                          <a:cs typeface="+mn-cs"/>
                          <a:sym typeface="Helvetica Neue Light"/>
                        </a:rPr>
                        <a:t>determine which valuation method or methods are most relevant and appropriate</a:t>
                      </a:r>
                      <a:r>
                        <a:rPr lang="en-US" sz="1400" b="0" i="0" u="none" strike="noStrike" cap="none" spc="0" baseline="0" dirty="0">
                          <a:solidFill>
                            <a:schemeClr val="dk1"/>
                          </a:solidFill>
                          <a:uFillTx/>
                          <a:latin typeface="+mn-lt"/>
                          <a:ea typeface="+mn-ea"/>
                          <a:cs typeface="+mn-cs"/>
                          <a:sym typeface="Helvetica Neue Light"/>
                        </a:rPr>
                        <a:t>. If based on appropriately analysed market-derived data, each approach or method used should provide an indication of market value.</a:t>
                      </a:r>
                    </a:p>
                  </a:txBody>
                  <a:tcPr>
                    <a:solidFill>
                      <a:schemeClr val="accent3">
                        <a:lumMod val="20000"/>
                        <a:lumOff val="80000"/>
                      </a:schemeClr>
                    </a:solidFill>
                  </a:tcPr>
                </a:tc>
                <a:extLst>
                  <a:ext uri="{0D108BD9-81ED-4DB2-BD59-A6C34878D82A}">
                    <a16:rowId xmlns:a16="http://schemas.microsoft.com/office/drawing/2014/main" val="2329921068"/>
                  </a:ext>
                </a:extLst>
              </a:tr>
            </a:tbl>
          </a:graphicData>
        </a:graphic>
      </p:graphicFrame>
      <p:sp>
        <p:nvSpPr>
          <p:cNvPr id="7" name="Inhaltsplatzhalter 6"/>
          <p:cNvSpPr>
            <a:spLocks noGrp="1"/>
          </p:cNvSpPr>
          <p:nvPr>
            <p:ph sz="quarter" idx="20"/>
          </p:nvPr>
        </p:nvSpPr>
        <p:spPr>
          <a:xfrm>
            <a:off x="532800" y="762000"/>
            <a:ext cx="7778684" cy="428604"/>
          </a:xfrm>
        </p:spPr>
        <p:txBody>
          <a:bodyPr/>
          <a:lstStyle/>
          <a:p>
            <a:r>
              <a:rPr lang="de-AT" dirty="0"/>
              <a:t>Bewertungsverfahren: Methodenvielfalt</a:t>
            </a:r>
          </a:p>
        </p:txBody>
      </p:sp>
      <p:sp>
        <p:nvSpPr>
          <p:cNvPr id="8" name="Fußzeilenplatzhalter 8">
            <a:extLst>
              <a:ext uri="{FF2B5EF4-FFF2-40B4-BE49-F238E27FC236}">
                <a16:creationId xmlns:a16="http://schemas.microsoft.com/office/drawing/2014/main" id="{527A57AF-A09F-4763-A892-879E8101D1B0}"/>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graphicFrame>
        <p:nvGraphicFramePr>
          <p:cNvPr id="9" name="Tabelle 4">
            <a:extLst>
              <a:ext uri="{FF2B5EF4-FFF2-40B4-BE49-F238E27FC236}">
                <a16:creationId xmlns:a16="http://schemas.microsoft.com/office/drawing/2014/main" id="{E89D8FF3-A9AA-4669-B2F2-0E29B54BD967}"/>
              </a:ext>
            </a:extLst>
          </p:cNvPr>
          <p:cNvGraphicFramePr>
            <a:graphicFrameLocks/>
          </p:cNvGraphicFramePr>
          <p:nvPr>
            <p:extLst>
              <p:ext uri="{D42A27DB-BD31-4B8C-83A1-F6EECF244321}">
                <p14:modId xmlns:p14="http://schemas.microsoft.com/office/powerpoint/2010/main" val="2958230007"/>
              </p:ext>
            </p:extLst>
          </p:nvPr>
        </p:nvGraphicFramePr>
        <p:xfrm>
          <a:off x="4974676" y="1326781"/>
          <a:ext cx="4287600" cy="3619701"/>
        </p:xfrm>
        <a:graphic>
          <a:graphicData uri="http://schemas.openxmlformats.org/drawingml/2006/table">
            <a:tbl>
              <a:tblPr firstRow="1" bandRow="1">
                <a:tableStyleId>{5C22544A-7EE6-4342-B048-85BDC9FD1C3A}</a:tableStyleId>
              </a:tblPr>
              <a:tblGrid>
                <a:gridCol w="4287600">
                  <a:extLst>
                    <a:ext uri="{9D8B030D-6E8A-4147-A177-3AD203B41FA5}">
                      <a16:colId xmlns:a16="http://schemas.microsoft.com/office/drawing/2014/main" val="3256940458"/>
                    </a:ext>
                  </a:extLst>
                </a:gridCol>
              </a:tblGrid>
              <a:tr h="291050">
                <a:tc>
                  <a:txBody>
                    <a:bodyPr/>
                    <a:lstStyle/>
                    <a:p>
                      <a:pPr marL="0" algn="ctr" eaLnBrk="1" hangingPunct="1"/>
                      <a:r>
                        <a:rPr lang="de-DE" sz="1600" b="1" dirty="0">
                          <a:solidFill>
                            <a:schemeClr val="bg1"/>
                          </a:solidFill>
                          <a:latin typeface="+mn-lt"/>
                          <a:ea typeface="+mn-ea"/>
                          <a:cs typeface="+mn-cs"/>
                        </a:rPr>
                        <a:t>EBVS 3</a:t>
                      </a:r>
                      <a:endParaRPr lang="de-AT" sz="1600" b="1" dirty="0">
                        <a:solidFill>
                          <a:schemeClr val="bg1"/>
                        </a:solidFill>
                        <a:latin typeface="+mn-lt"/>
                        <a:ea typeface="+mn-ea"/>
                        <a:cs typeface="+mn-cs"/>
                      </a:endParaRPr>
                    </a:p>
                  </a:txBody>
                  <a:tcPr>
                    <a:solidFill>
                      <a:schemeClr val="tx2">
                        <a:lumMod val="75000"/>
                      </a:schemeClr>
                    </a:solidFill>
                  </a:tcPr>
                </a:tc>
                <a:extLst>
                  <a:ext uri="{0D108BD9-81ED-4DB2-BD59-A6C34878D82A}">
                    <a16:rowId xmlns:a16="http://schemas.microsoft.com/office/drawing/2014/main" val="3228023009"/>
                  </a:ext>
                </a:extLst>
              </a:tr>
              <a:tr h="3284421">
                <a:tc>
                  <a:txBody>
                    <a:bodyPr/>
                    <a:lstStyle/>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r>
                        <a:rPr lang="en-US" sz="1400" b="0" i="0" u="none" strike="noStrike" cap="none" spc="0" baseline="0" dirty="0">
                          <a:solidFill>
                            <a:schemeClr val="dk1"/>
                          </a:solidFill>
                          <a:uFillTx/>
                          <a:latin typeface="+mn-lt"/>
                          <a:ea typeface="+mn-ea"/>
                          <a:cs typeface="+mn-cs"/>
                          <a:sym typeface="Helvetica Neue Light"/>
                        </a:rPr>
                        <a:t>(1.1) The appropriate valuation technique </a:t>
                      </a:r>
                      <a:r>
                        <a:rPr lang="en-US" sz="1400" b="1" i="0" u="none" strike="noStrike" cap="none" spc="0" baseline="0" dirty="0">
                          <a:solidFill>
                            <a:srgbClr val="FF0000"/>
                          </a:solidFill>
                          <a:uFillTx/>
                          <a:latin typeface="+mn-lt"/>
                          <a:ea typeface="+mn-ea"/>
                          <a:cs typeface="+mn-cs"/>
                          <a:sym typeface="Helvetica Neue Light"/>
                        </a:rPr>
                        <a:t>depends on the bases of value </a:t>
                      </a:r>
                      <a:r>
                        <a:rPr lang="en-US" sz="1400" b="0" i="0" u="none" strike="noStrike" cap="none" spc="0" baseline="0" dirty="0">
                          <a:solidFill>
                            <a:schemeClr val="dk1"/>
                          </a:solidFill>
                          <a:uFillTx/>
                          <a:latin typeface="+mn-lt"/>
                          <a:ea typeface="+mn-ea"/>
                          <a:cs typeface="+mn-cs"/>
                          <a:sym typeface="Helvetica Neue Light"/>
                        </a:rPr>
                        <a:t>adopted, the </a:t>
                      </a:r>
                      <a:r>
                        <a:rPr lang="en-US" sz="1400" b="1" i="0" u="none" strike="noStrike" cap="none" spc="0" baseline="0" dirty="0">
                          <a:solidFill>
                            <a:srgbClr val="FF0000"/>
                          </a:solidFill>
                          <a:uFillTx/>
                          <a:latin typeface="+mn-lt"/>
                          <a:ea typeface="+mn-ea"/>
                          <a:cs typeface="+mn-cs"/>
                          <a:sym typeface="Helvetica Neue Light"/>
                        </a:rPr>
                        <a:t>purpose</a:t>
                      </a:r>
                      <a:r>
                        <a:rPr lang="en-US" sz="1400" b="0" i="0" u="none" strike="noStrike" cap="none" spc="0" baseline="0" dirty="0">
                          <a:solidFill>
                            <a:schemeClr val="dk1"/>
                          </a:solidFill>
                          <a:uFillTx/>
                          <a:latin typeface="+mn-lt"/>
                          <a:ea typeface="+mn-ea"/>
                          <a:cs typeface="+mn-cs"/>
                          <a:sym typeface="Helvetica Neue Light"/>
                        </a:rPr>
                        <a:t> of the valuation, </a:t>
                      </a:r>
                      <a:r>
                        <a:rPr lang="en-US" sz="1400" b="1" i="0" u="none" strike="noStrike" cap="none" spc="0" baseline="0" dirty="0">
                          <a:solidFill>
                            <a:srgbClr val="FF0000"/>
                          </a:solidFill>
                          <a:uFillTx/>
                          <a:latin typeface="+mn-lt"/>
                          <a:ea typeface="+mn-ea"/>
                          <a:cs typeface="+mn-cs"/>
                          <a:sym typeface="Helvetica Neue Light"/>
                        </a:rPr>
                        <a:t>availability of the relevant market data </a:t>
                      </a:r>
                      <a:r>
                        <a:rPr lang="en-US" sz="1400" b="0" i="0" u="none" strike="noStrike" cap="none" spc="0" baseline="0" dirty="0">
                          <a:solidFill>
                            <a:schemeClr val="dk1"/>
                          </a:solidFill>
                          <a:uFillTx/>
                          <a:latin typeface="+mn-lt"/>
                          <a:ea typeface="+mn-ea"/>
                          <a:cs typeface="+mn-cs"/>
                          <a:sym typeface="Helvetica Neue Light"/>
                        </a:rPr>
                        <a:t>and the </a:t>
                      </a:r>
                      <a:r>
                        <a:rPr lang="en-US" sz="1400" b="1" i="0" u="none" strike="noStrike" cap="none" spc="0" baseline="0" dirty="0">
                          <a:solidFill>
                            <a:srgbClr val="FF0000"/>
                          </a:solidFill>
                          <a:uFillTx/>
                          <a:latin typeface="+mn-lt"/>
                          <a:ea typeface="+mn-ea"/>
                          <a:cs typeface="+mn-cs"/>
                          <a:sym typeface="Helvetica Neue Light"/>
                        </a:rPr>
                        <a:t>nature of business</a:t>
                      </a:r>
                      <a:r>
                        <a:rPr lang="en-US" sz="1400" b="0" i="0" u="none" strike="noStrike" cap="none" spc="0" baseline="0" dirty="0">
                          <a:solidFill>
                            <a:schemeClr val="dk1"/>
                          </a:solidFill>
                          <a:uFillTx/>
                          <a:latin typeface="+mn-lt"/>
                          <a:ea typeface="+mn-ea"/>
                          <a:cs typeface="+mn-cs"/>
                          <a:sym typeface="Helvetica Neue Light"/>
                        </a:rPr>
                        <a:t>.</a:t>
                      </a:r>
                    </a:p>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endParaRPr lang="en-US" sz="1400" b="0" i="0" u="none" strike="noStrike" cap="none" spc="0" baseline="0" dirty="0">
                        <a:solidFill>
                          <a:schemeClr val="dk1"/>
                        </a:solidFill>
                        <a:uFillTx/>
                        <a:latin typeface="+mn-lt"/>
                        <a:ea typeface="+mn-ea"/>
                        <a:cs typeface="+mn-cs"/>
                        <a:sym typeface="Helvetica Neue Light"/>
                      </a:endParaRPr>
                    </a:p>
                    <a:p>
                      <a:pPr marL="0" marR="0" indent="0" algn="l" defTabSz="410766" rtl="0" eaLnBrk="1" latinLnBrk="0" hangingPunct="1">
                        <a:lnSpc>
                          <a:spcPct val="100000"/>
                        </a:lnSpc>
                        <a:spcBef>
                          <a:spcPts val="0"/>
                        </a:spcBef>
                        <a:spcAft>
                          <a:spcPts val="0"/>
                        </a:spcAft>
                        <a:buClrTx/>
                        <a:buSzTx/>
                        <a:buFont typeface="Arial" panose="020B0604020202020204" pitchFamily="34" charset="0"/>
                        <a:buNone/>
                        <a:tabLst>
                          <a:tab pos="357188" algn="l"/>
                        </a:tabLst>
                      </a:pPr>
                      <a:r>
                        <a:rPr lang="en-US" sz="1400" b="0" i="0" u="none" strike="noStrike" cap="none" spc="0" baseline="0" dirty="0">
                          <a:solidFill>
                            <a:schemeClr val="dk1"/>
                          </a:solidFill>
                          <a:uFillTx/>
                          <a:latin typeface="+mn-lt"/>
                          <a:ea typeface="+mn-ea"/>
                          <a:cs typeface="+mn-cs"/>
                          <a:sym typeface="Helvetica Neue Light"/>
                        </a:rPr>
                        <a:t>(1.2) EBVS </a:t>
                      </a:r>
                      <a:r>
                        <a:rPr lang="en-US" sz="1400" b="1" i="0" u="none" strike="noStrike" cap="none" spc="0" baseline="0" dirty="0">
                          <a:solidFill>
                            <a:srgbClr val="FF0000"/>
                          </a:solidFill>
                          <a:uFillTx/>
                          <a:latin typeface="+mn-lt"/>
                          <a:ea typeface="+mn-ea"/>
                          <a:cs typeface="+mn-cs"/>
                          <a:sym typeface="Helvetica Neue Light"/>
                        </a:rPr>
                        <a:t>does not impose any specific valuation methodology</a:t>
                      </a:r>
                      <a:r>
                        <a:rPr lang="en-US" sz="1400" b="0" i="0" u="none" strike="noStrike" cap="none" spc="0" baseline="0" dirty="0">
                          <a:solidFill>
                            <a:schemeClr val="dk1"/>
                          </a:solidFill>
                          <a:uFillTx/>
                          <a:latin typeface="+mn-lt"/>
                          <a:ea typeface="+mn-ea"/>
                          <a:cs typeface="+mn-cs"/>
                          <a:sym typeface="Helvetica Neue Light"/>
                        </a:rPr>
                        <a:t>, as (unless there is legislation or statute applicable) it is a matter for the </a:t>
                      </a:r>
                      <a:r>
                        <a:rPr lang="en-US" sz="1400" b="1" i="0" u="none" strike="noStrike" cap="none" spc="0" baseline="0" dirty="0">
                          <a:solidFill>
                            <a:srgbClr val="FF0000"/>
                          </a:solidFill>
                          <a:uFillTx/>
                          <a:latin typeface="+mn-lt"/>
                          <a:ea typeface="+mn-ea"/>
                          <a:cs typeface="+mn-cs"/>
                          <a:sym typeface="Helvetica Neue Light"/>
                        </a:rPr>
                        <a:t>professional judgement </a:t>
                      </a:r>
                      <a:r>
                        <a:rPr lang="en-US" sz="1400" b="0" i="0" u="none" strike="noStrike" cap="none" spc="0" baseline="0" dirty="0">
                          <a:solidFill>
                            <a:schemeClr val="dk1"/>
                          </a:solidFill>
                          <a:uFillTx/>
                          <a:latin typeface="+mn-lt"/>
                          <a:ea typeface="+mn-ea"/>
                          <a:cs typeface="+mn-cs"/>
                          <a:sym typeface="Helvetica Neue Light"/>
                        </a:rPr>
                        <a:t>of the valuer in each case, according to the nature of the business and the context and purpose of the valuation. </a:t>
                      </a:r>
                      <a:r>
                        <a:rPr lang="en-US" sz="1400" b="0" i="0" u="none" strike="noStrike" cap="none" spc="0" baseline="0" dirty="0" smtClean="0">
                          <a:solidFill>
                            <a:schemeClr val="dk1"/>
                          </a:solidFill>
                          <a:uFillTx/>
                          <a:latin typeface="+mn-lt"/>
                          <a:ea typeface="+mn-ea"/>
                          <a:cs typeface="+mn-cs"/>
                          <a:sym typeface="Helvetica Neue Light"/>
                        </a:rPr>
                        <a:t>(…).</a:t>
                      </a:r>
                      <a:endParaRPr lang="en-US" sz="1400" b="0" i="0" u="none" strike="noStrike" cap="none" spc="0" baseline="0" dirty="0">
                        <a:solidFill>
                          <a:schemeClr val="dk1"/>
                        </a:solidFill>
                        <a:uFillTx/>
                        <a:latin typeface="+mn-lt"/>
                        <a:ea typeface="+mn-ea"/>
                        <a:cs typeface="+mn-cs"/>
                        <a:sym typeface="Helvetica Neue Light"/>
                      </a:endParaRPr>
                    </a:p>
                  </a:txBody>
                  <a:tcPr>
                    <a:solidFill>
                      <a:schemeClr val="accent3">
                        <a:lumMod val="20000"/>
                        <a:lumOff val="80000"/>
                      </a:schemeClr>
                    </a:solidFill>
                  </a:tcPr>
                </a:tc>
                <a:extLst>
                  <a:ext uri="{0D108BD9-81ED-4DB2-BD59-A6C34878D82A}">
                    <a16:rowId xmlns:a16="http://schemas.microsoft.com/office/drawing/2014/main" val="2329921068"/>
                  </a:ext>
                </a:extLst>
              </a:tr>
            </a:tbl>
          </a:graphicData>
        </a:graphic>
      </p:graphicFrame>
    </p:spTree>
    <p:extLst>
      <p:ext uri="{BB962C8B-B14F-4D97-AF65-F5344CB8AC3E}">
        <p14:creationId xmlns:p14="http://schemas.microsoft.com/office/powerpoint/2010/main" val="2210628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6D97092-6EB4-40DA-A465-0743D8855AEC}"/>
              </a:ext>
            </a:extLst>
          </p:cNvPr>
          <p:cNvSpPr>
            <a:spLocks noGrp="1"/>
          </p:cNvSpPr>
          <p:nvPr>
            <p:ph type="title"/>
          </p:nvPr>
        </p:nvSpPr>
        <p:spPr/>
        <p:txBody>
          <a:bodyPr/>
          <a:lstStyle/>
          <a:p>
            <a:r>
              <a:rPr lang="de-AT" dirty="0"/>
              <a:t>3. Marktwert</a:t>
            </a:r>
          </a:p>
        </p:txBody>
      </p:sp>
      <p:sp>
        <p:nvSpPr>
          <p:cNvPr id="5" name="Inhaltsplatzhalter 4">
            <a:extLst>
              <a:ext uri="{FF2B5EF4-FFF2-40B4-BE49-F238E27FC236}">
                <a16:creationId xmlns:a16="http://schemas.microsoft.com/office/drawing/2014/main" id="{AD675C3B-7A11-4486-A2D5-D51C03BD7AEF}"/>
              </a:ext>
            </a:extLst>
          </p:cNvPr>
          <p:cNvSpPr>
            <a:spLocks noGrp="1"/>
          </p:cNvSpPr>
          <p:nvPr>
            <p:ph sz="quarter" idx="20"/>
          </p:nvPr>
        </p:nvSpPr>
        <p:spPr/>
        <p:txBody>
          <a:bodyPr/>
          <a:lstStyle/>
          <a:p>
            <a:r>
              <a:rPr lang="de-AT" dirty="0"/>
              <a:t>Begriffsmerkmale</a:t>
            </a:r>
          </a:p>
        </p:txBody>
      </p:sp>
      <p:sp>
        <p:nvSpPr>
          <p:cNvPr id="6" name="Foliennummernplatzhalter 5">
            <a:extLst>
              <a:ext uri="{FF2B5EF4-FFF2-40B4-BE49-F238E27FC236}">
                <a16:creationId xmlns:a16="http://schemas.microsoft.com/office/drawing/2014/main" id="{4F4640B3-6F81-4867-817C-40121C37076A}"/>
              </a:ext>
            </a:extLst>
          </p:cNvPr>
          <p:cNvSpPr>
            <a:spLocks noGrp="1"/>
          </p:cNvSpPr>
          <p:nvPr>
            <p:ph type="sldNum" sz="quarter" idx="12"/>
          </p:nvPr>
        </p:nvSpPr>
        <p:spPr/>
        <p:txBody>
          <a:bodyPr/>
          <a:lstStyle/>
          <a:p>
            <a:fld id="{94EA9344-C1D6-4830-9264-F36AACD1C02C}" type="slidenum">
              <a:rPr lang="de-AT" smtClean="0"/>
              <a:pPr/>
              <a:t>15</a:t>
            </a:fld>
            <a:endParaRPr lang="de-AT" dirty="0"/>
          </a:p>
        </p:txBody>
      </p:sp>
      <p:sp>
        <p:nvSpPr>
          <p:cNvPr id="9" name="Fußzeilenplatzhalter 8">
            <a:extLst>
              <a:ext uri="{FF2B5EF4-FFF2-40B4-BE49-F238E27FC236}">
                <a16:creationId xmlns:a16="http://schemas.microsoft.com/office/drawing/2014/main" id="{2A087BFA-48BF-41A8-AF30-4176CFC4628D}"/>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pic>
        <p:nvPicPr>
          <p:cNvPr id="2" name="Grafik 1">
            <a:extLst>
              <a:ext uri="{FF2B5EF4-FFF2-40B4-BE49-F238E27FC236}">
                <a16:creationId xmlns:a16="http://schemas.microsoft.com/office/drawing/2014/main" id="{A6CC9543-FBEB-467A-8469-D96480946FAC}"/>
              </a:ext>
            </a:extLst>
          </p:cNvPr>
          <p:cNvPicPr>
            <a:picLocks noChangeAspect="1"/>
          </p:cNvPicPr>
          <p:nvPr/>
        </p:nvPicPr>
        <p:blipFill>
          <a:blip r:embed="rId2"/>
          <a:stretch>
            <a:fillRect/>
          </a:stretch>
        </p:blipFill>
        <p:spPr>
          <a:xfrm>
            <a:off x="2237154" y="1273417"/>
            <a:ext cx="5431693" cy="5035903"/>
          </a:xfrm>
          <a:prstGeom prst="rect">
            <a:avLst/>
          </a:prstGeom>
        </p:spPr>
      </p:pic>
    </p:spTree>
    <p:extLst>
      <p:ext uri="{BB962C8B-B14F-4D97-AF65-F5344CB8AC3E}">
        <p14:creationId xmlns:p14="http://schemas.microsoft.com/office/powerpoint/2010/main" val="187633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16</a:t>
            </a:fld>
            <a:endParaRPr lang="de-DE" dirty="0"/>
          </a:p>
        </p:txBody>
      </p:sp>
      <p:sp>
        <p:nvSpPr>
          <p:cNvPr id="4" name="Titel 3"/>
          <p:cNvSpPr>
            <a:spLocks noGrp="1"/>
          </p:cNvSpPr>
          <p:nvPr>
            <p:ph type="title"/>
          </p:nvPr>
        </p:nvSpPr>
        <p:spPr/>
        <p:txBody>
          <a:bodyPr/>
          <a:lstStyle/>
          <a:p>
            <a:r>
              <a:rPr lang="de-AT" dirty="0"/>
              <a:t>3. Marktwert</a:t>
            </a:r>
          </a:p>
        </p:txBody>
      </p:sp>
      <p:sp>
        <p:nvSpPr>
          <p:cNvPr id="16" name="Rechteck: abgerundete Ecken 15">
            <a:extLst>
              <a:ext uri="{FF2B5EF4-FFF2-40B4-BE49-F238E27FC236}">
                <a16:creationId xmlns:a16="http://schemas.microsoft.com/office/drawing/2014/main" id="{F4922392-DFC3-4139-B8FC-15F2E187EF64}"/>
              </a:ext>
            </a:extLst>
          </p:cNvPr>
          <p:cNvSpPr/>
          <p:nvPr/>
        </p:nvSpPr>
        <p:spPr>
          <a:xfrm>
            <a:off x="577912" y="1376177"/>
            <a:ext cx="4429695" cy="1828159"/>
          </a:xfrm>
          <a:prstGeom prst="roundRect">
            <a:avLst/>
          </a:prstGeom>
          <a:solidFill>
            <a:schemeClr val="tx2">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l">
              <a:lnSpc>
                <a:spcPct val="100000"/>
              </a:lnSpc>
              <a:buNone/>
            </a:pPr>
            <a:r>
              <a:rPr lang="de-AT" sz="1400" b="1" dirty="0"/>
              <a:t>§ 194 </a:t>
            </a:r>
            <a:r>
              <a:rPr lang="de-AT" sz="1400" b="1" dirty="0" err="1"/>
              <a:t>dBauGB</a:t>
            </a:r>
            <a:r>
              <a:rPr lang="de-AT" sz="1400" b="1" dirty="0"/>
              <a:t> </a:t>
            </a:r>
          </a:p>
          <a:p>
            <a:pPr marL="0" indent="0" algn="l">
              <a:lnSpc>
                <a:spcPct val="100000"/>
              </a:lnSpc>
              <a:buNone/>
            </a:pPr>
            <a:r>
              <a:rPr lang="de-AT" sz="1200" dirty="0"/>
              <a:t>„Der Verkehrswert (Marktwert) wird durch den </a:t>
            </a:r>
            <a:r>
              <a:rPr lang="de-AT" sz="1200" b="1" dirty="0">
                <a:solidFill>
                  <a:srgbClr val="FF0000"/>
                </a:solidFill>
              </a:rPr>
              <a:t>Preis</a:t>
            </a:r>
            <a:r>
              <a:rPr lang="de-AT" sz="1200" dirty="0"/>
              <a:t> bestimmt, der in dem Zeitpunkt, auf den sich die Ermittlung bezieht, </a:t>
            </a:r>
            <a:r>
              <a:rPr lang="de-AT" sz="1200" b="1" dirty="0">
                <a:solidFill>
                  <a:srgbClr val="FF0000"/>
                </a:solidFill>
              </a:rPr>
              <a:t>im gewöhnlichen Geschäftsverkehr </a:t>
            </a:r>
            <a:r>
              <a:rPr lang="de-AT" sz="1200" dirty="0"/>
              <a:t>nach den rechtlichen Gegebenheiten und tatsächlichen Eigenschaften, der sonstigen </a:t>
            </a:r>
            <a:r>
              <a:rPr lang="de-AT" sz="1200" b="1" dirty="0">
                <a:solidFill>
                  <a:srgbClr val="FF0000"/>
                </a:solidFill>
              </a:rPr>
              <a:t>Beschaffenheit</a:t>
            </a:r>
            <a:r>
              <a:rPr lang="de-AT" sz="1200" dirty="0"/>
              <a:t> und der Lage des Grundstücks oder des sonstigen Gegenstands der Wertermittlung ohne Rücksicht auf ungewöhnliche oder persönliche Verhältnisse zu erzielen wäre.“ </a:t>
            </a:r>
            <a:endParaRPr kumimoji="0" lang="de-AT" sz="1200" b="0" i="0" u="none" strike="noStrike" cap="none" spc="0" normalizeH="0" baseline="0" dirty="0">
              <a:ln>
                <a:noFill/>
              </a:ln>
              <a:solidFill>
                <a:srgbClr val="000000"/>
              </a:solidFill>
              <a:effectLst/>
              <a:uFillTx/>
              <a:latin typeface="+mj-lt"/>
              <a:ea typeface="+mj-ea"/>
              <a:cs typeface="+mj-cs"/>
              <a:sym typeface="Helvetica"/>
            </a:endParaRPr>
          </a:p>
        </p:txBody>
      </p:sp>
      <p:sp>
        <p:nvSpPr>
          <p:cNvPr id="17" name="Rechteck: abgerundete Ecken 16">
            <a:extLst>
              <a:ext uri="{FF2B5EF4-FFF2-40B4-BE49-F238E27FC236}">
                <a16:creationId xmlns:a16="http://schemas.microsoft.com/office/drawing/2014/main" id="{1797BB09-8E21-41C8-AC7C-C78AED8562AA}"/>
              </a:ext>
            </a:extLst>
          </p:cNvPr>
          <p:cNvSpPr/>
          <p:nvPr/>
        </p:nvSpPr>
        <p:spPr>
          <a:xfrm>
            <a:off x="5542878" y="4005064"/>
            <a:ext cx="3816424" cy="2032470"/>
          </a:xfrm>
          <a:prstGeom prst="roundRect">
            <a:avLst/>
          </a:prstGeom>
          <a:solidFill>
            <a:schemeClr val="accent5">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l">
              <a:buNone/>
            </a:pPr>
            <a:r>
              <a:rPr lang="de-AT" sz="1400" b="1" dirty="0"/>
              <a:t>UmgrStR </a:t>
            </a:r>
            <a:r>
              <a:rPr lang="de-AT" sz="1400" b="1" dirty="0" err="1"/>
              <a:t>Rz</a:t>
            </a:r>
            <a:r>
              <a:rPr lang="de-AT" sz="1400" b="1" dirty="0"/>
              <a:t> 680</a:t>
            </a:r>
          </a:p>
          <a:p>
            <a:pPr marL="0" indent="0" algn="l">
              <a:buNone/>
            </a:pPr>
            <a:r>
              <a:rPr lang="de-AT" sz="1200" dirty="0"/>
              <a:t>Der Verkehrswert repräsentiert jenen </a:t>
            </a:r>
            <a:r>
              <a:rPr lang="de-AT" sz="1200" b="1" dirty="0">
                <a:solidFill>
                  <a:srgbClr val="FF0000"/>
                </a:solidFill>
              </a:rPr>
              <a:t>Wert</a:t>
            </a:r>
            <a:r>
              <a:rPr lang="de-AT" sz="1200" dirty="0"/>
              <a:t>, der im </a:t>
            </a:r>
            <a:r>
              <a:rPr lang="de-AT" sz="1200" b="1" dirty="0">
                <a:solidFill>
                  <a:srgbClr val="FF0000"/>
                </a:solidFill>
              </a:rPr>
              <a:t>gewöhnlichen Geschäftsverkehr </a:t>
            </a:r>
            <a:r>
              <a:rPr lang="de-AT" sz="1200" dirty="0"/>
              <a:t>nach der </a:t>
            </a:r>
            <a:r>
              <a:rPr lang="de-AT" sz="1200" b="1" dirty="0">
                <a:solidFill>
                  <a:srgbClr val="FF0000"/>
                </a:solidFill>
              </a:rPr>
              <a:t>Beschaffenheit</a:t>
            </a:r>
            <a:r>
              <a:rPr lang="de-AT" sz="1200" dirty="0"/>
              <a:t> der Sache bei einer </a:t>
            </a:r>
            <a:r>
              <a:rPr lang="de-AT" sz="1200" b="1" dirty="0">
                <a:solidFill>
                  <a:srgbClr val="FF0000"/>
                </a:solidFill>
              </a:rPr>
              <a:t>Veräußerung</a:t>
            </a:r>
            <a:r>
              <a:rPr lang="de-AT" sz="1200" dirty="0"/>
              <a:t> unter Fremden erzielbar ist. Er beinhaltet auch stille Lasten, stille Reserven sowie den Firmenwert. Es handelt sich um den nach anerkannten betriebswirtschaftlichen Methoden der Unternehmensbewertung ermittelten Wert des Vermögens.“ </a:t>
            </a:r>
          </a:p>
        </p:txBody>
      </p:sp>
      <p:sp>
        <p:nvSpPr>
          <p:cNvPr id="18" name="Rechteck: abgerundete Ecken 17">
            <a:extLst>
              <a:ext uri="{FF2B5EF4-FFF2-40B4-BE49-F238E27FC236}">
                <a16:creationId xmlns:a16="http://schemas.microsoft.com/office/drawing/2014/main" id="{0B7AB885-BE6A-4B2A-8C01-9507BDD0673B}"/>
              </a:ext>
            </a:extLst>
          </p:cNvPr>
          <p:cNvSpPr/>
          <p:nvPr/>
        </p:nvSpPr>
        <p:spPr>
          <a:xfrm>
            <a:off x="592277" y="3339229"/>
            <a:ext cx="4360723" cy="1623848"/>
          </a:xfrm>
          <a:prstGeom prst="roundRect">
            <a:avLst/>
          </a:prstGeom>
          <a:solidFill>
            <a:schemeClr val="accent5">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l">
              <a:buNone/>
            </a:pPr>
            <a:r>
              <a:rPr lang="de-AT" sz="1400" b="1" dirty="0"/>
              <a:t>§ 10 Abs 2 BewG</a:t>
            </a:r>
          </a:p>
          <a:p>
            <a:pPr marL="0" indent="0" algn="l">
              <a:buNone/>
            </a:pPr>
            <a:r>
              <a:rPr lang="de-AT" sz="1200" dirty="0"/>
              <a:t>“Der gemeine Wert wird durch den </a:t>
            </a:r>
            <a:r>
              <a:rPr lang="de-AT" sz="1200" b="1" dirty="0">
                <a:solidFill>
                  <a:srgbClr val="FF0000"/>
                </a:solidFill>
              </a:rPr>
              <a:t>Preis</a:t>
            </a:r>
            <a:r>
              <a:rPr lang="de-AT" sz="1200" dirty="0"/>
              <a:t> bestimmt, der </a:t>
            </a:r>
            <a:r>
              <a:rPr lang="de-AT" sz="1200" b="1" dirty="0">
                <a:solidFill>
                  <a:srgbClr val="FF0000"/>
                </a:solidFill>
              </a:rPr>
              <a:t>im gewöhnlichen Geschäftsverkehr </a:t>
            </a:r>
            <a:r>
              <a:rPr lang="de-AT" sz="1200" dirty="0"/>
              <a:t>nach der </a:t>
            </a:r>
            <a:r>
              <a:rPr lang="de-AT" sz="1200" b="1" dirty="0">
                <a:solidFill>
                  <a:srgbClr val="FF0000"/>
                </a:solidFill>
              </a:rPr>
              <a:t>Beschaffenheit</a:t>
            </a:r>
            <a:r>
              <a:rPr lang="de-AT" sz="1200" dirty="0"/>
              <a:t> des Wirtschaftsgutes bei einer </a:t>
            </a:r>
            <a:r>
              <a:rPr lang="de-AT" sz="1200" b="1" dirty="0">
                <a:solidFill>
                  <a:srgbClr val="FF0000"/>
                </a:solidFill>
              </a:rPr>
              <a:t>Veräußerung</a:t>
            </a:r>
            <a:r>
              <a:rPr lang="de-AT" sz="1200" dirty="0"/>
              <a:t> zu erzielen wäre. Dabei sind alle Umstände, die den Preis beeinflussen, zu berücksichtigen. Ungewöhnliche oder persönliche Verhältnisse sind nicht zu berücksichtigen. </a:t>
            </a:r>
          </a:p>
        </p:txBody>
      </p:sp>
      <p:sp>
        <p:nvSpPr>
          <p:cNvPr id="19" name="Rechteck: abgerundete Ecken 8">
            <a:extLst>
              <a:ext uri="{FF2B5EF4-FFF2-40B4-BE49-F238E27FC236}">
                <a16:creationId xmlns:a16="http://schemas.microsoft.com/office/drawing/2014/main" id="{D9964F86-8A4D-4DB3-845E-3D975573175E}"/>
              </a:ext>
            </a:extLst>
          </p:cNvPr>
          <p:cNvSpPr/>
          <p:nvPr/>
        </p:nvSpPr>
        <p:spPr>
          <a:xfrm>
            <a:off x="5605780" y="1394034"/>
            <a:ext cx="3690620" cy="2441093"/>
          </a:xfrm>
          <a:prstGeom prst="roundRect">
            <a:avLst/>
          </a:prstGeom>
          <a:solidFill>
            <a:schemeClr val="accent3">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l">
              <a:buNone/>
            </a:pPr>
            <a:r>
              <a:rPr lang="de-AT" sz="1400" b="1" dirty="0"/>
              <a:t>§ 2 LBG</a:t>
            </a:r>
          </a:p>
          <a:p>
            <a:r>
              <a:rPr lang="de-AT" sz="1200" dirty="0"/>
              <a:t> „(1) Sofern durch Gesetz oder Rechtsgeschäft nichts anderes bestimmt wird, ist der Verkehrswert der Sache zu ermitteln.</a:t>
            </a:r>
          </a:p>
          <a:p>
            <a:r>
              <a:rPr lang="de-AT" sz="1200" dirty="0"/>
              <a:t>(2) Verkehrswert ist der </a:t>
            </a:r>
            <a:r>
              <a:rPr lang="de-AT" sz="1200" b="1" dirty="0">
                <a:solidFill>
                  <a:srgbClr val="FF0000"/>
                </a:solidFill>
              </a:rPr>
              <a:t>Preis</a:t>
            </a:r>
            <a:r>
              <a:rPr lang="de-AT" sz="1200" dirty="0"/>
              <a:t>, der bei einer </a:t>
            </a:r>
            <a:r>
              <a:rPr lang="de-AT" sz="1200" b="1" dirty="0">
                <a:solidFill>
                  <a:srgbClr val="FF0000"/>
                </a:solidFill>
              </a:rPr>
              <a:t>Veräußerung</a:t>
            </a:r>
            <a:r>
              <a:rPr lang="de-AT" sz="1200" dirty="0"/>
              <a:t> der Sache üblicherweise im </a:t>
            </a:r>
            <a:r>
              <a:rPr lang="de-AT" sz="1200" b="1" dirty="0">
                <a:solidFill>
                  <a:srgbClr val="FF0000"/>
                </a:solidFill>
              </a:rPr>
              <a:t>redlichen Geschäftsverkehr</a:t>
            </a:r>
            <a:r>
              <a:rPr lang="de-AT" sz="1200" dirty="0"/>
              <a:t> für sie erzielt werden kann.</a:t>
            </a:r>
          </a:p>
          <a:p>
            <a:r>
              <a:rPr lang="de-AT" sz="1200" dirty="0"/>
              <a:t>(3) Die besondere Vorliebe und andere ideelle Wertzumessungen einzelner Personen haben bei der Ermittlung des Verkehrswertes außer Betracht zu bleiben.“</a:t>
            </a:r>
          </a:p>
        </p:txBody>
      </p:sp>
      <p:sp>
        <p:nvSpPr>
          <p:cNvPr id="10" name="Fußzeilenplatzhalter 8">
            <a:extLst>
              <a:ext uri="{FF2B5EF4-FFF2-40B4-BE49-F238E27FC236}">
                <a16:creationId xmlns:a16="http://schemas.microsoft.com/office/drawing/2014/main" id="{8824BB5F-3501-41CC-AE5F-271CC69DCF87}"/>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
        <p:nvSpPr>
          <p:cNvPr id="9" name="Inhaltsplatzhalter 6"/>
          <p:cNvSpPr>
            <a:spLocks noGrp="1"/>
          </p:cNvSpPr>
          <p:nvPr>
            <p:ph sz="quarter" idx="20"/>
          </p:nvPr>
        </p:nvSpPr>
        <p:spPr>
          <a:xfrm>
            <a:off x="532800" y="762000"/>
            <a:ext cx="7778684" cy="428604"/>
          </a:xfrm>
        </p:spPr>
        <p:txBody>
          <a:bodyPr/>
          <a:lstStyle/>
          <a:p>
            <a:r>
              <a:rPr lang="de-AT" dirty="0"/>
              <a:t>Nähe zum „Verkehrswert“ </a:t>
            </a:r>
          </a:p>
        </p:txBody>
      </p:sp>
      <p:sp>
        <p:nvSpPr>
          <p:cNvPr id="11" name="Rechteck: abgerundete Ecken 8">
            <a:extLst>
              <a:ext uri="{FF2B5EF4-FFF2-40B4-BE49-F238E27FC236}">
                <a16:creationId xmlns:a16="http://schemas.microsoft.com/office/drawing/2014/main" id="{D9964F86-8A4D-4DB3-845E-3D975573175E}"/>
              </a:ext>
            </a:extLst>
          </p:cNvPr>
          <p:cNvSpPr/>
          <p:nvPr/>
        </p:nvSpPr>
        <p:spPr>
          <a:xfrm>
            <a:off x="612398" y="5140978"/>
            <a:ext cx="4320480" cy="1010914"/>
          </a:xfrm>
          <a:prstGeom prst="roundRect">
            <a:avLst/>
          </a:prstGeom>
          <a:solidFill>
            <a:schemeClr val="tx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l">
              <a:buNone/>
            </a:pPr>
            <a:r>
              <a:rPr lang="de-AT" sz="1400" b="1" dirty="0"/>
              <a:t>VwGH 27.2.2019, </a:t>
            </a:r>
            <a:r>
              <a:rPr lang="de-AT" sz="1400" b="1" dirty="0" err="1"/>
              <a:t>Ro</a:t>
            </a:r>
            <a:r>
              <a:rPr lang="de-AT" sz="1400" b="1" dirty="0"/>
              <a:t> 2017/15/0039</a:t>
            </a:r>
          </a:p>
          <a:p>
            <a:pPr algn="l"/>
            <a:r>
              <a:rPr lang="de-AT" sz="1200" dirty="0"/>
              <a:t>[…], dass der in § 12 Abs. 1 UmgrStG angesprochene Verkehrswert ein </a:t>
            </a:r>
            <a:r>
              <a:rPr lang="de-AT" sz="1200" b="1" dirty="0">
                <a:solidFill>
                  <a:srgbClr val="FF0000"/>
                </a:solidFill>
              </a:rPr>
              <a:t>objektivierter Unternehmenswert </a:t>
            </a:r>
            <a:r>
              <a:rPr lang="de-AT" sz="1200" dirty="0"/>
              <a:t>ist, der sich der Parteiendisposition entzieht.“</a:t>
            </a:r>
          </a:p>
        </p:txBody>
      </p:sp>
    </p:spTree>
    <p:extLst>
      <p:ext uri="{BB962C8B-B14F-4D97-AF65-F5344CB8AC3E}">
        <p14:creationId xmlns:p14="http://schemas.microsoft.com/office/powerpoint/2010/main" val="496862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17</a:t>
            </a:fld>
            <a:endParaRPr lang="de-DE" dirty="0"/>
          </a:p>
        </p:txBody>
      </p:sp>
      <p:sp>
        <p:nvSpPr>
          <p:cNvPr id="4" name="Titel 3"/>
          <p:cNvSpPr>
            <a:spLocks noGrp="1"/>
          </p:cNvSpPr>
          <p:nvPr>
            <p:ph type="title"/>
          </p:nvPr>
        </p:nvSpPr>
        <p:spPr/>
        <p:txBody>
          <a:bodyPr/>
          <a:lstStyle/>
          <a:p>
            <a:r>
              <a:rPr lang="de-AT" dirty="0"/>
              <a:t>3. Marktwert</a:t>
            </a:r>
          </a:p>
        </p:txBody>
      </p:sp>
      <p:sp>
        <p:nvSpPr>
          <p:cNvPr id="16" name="Rechteck: abgerundete Ecken 15">
            <a:extLst>
              <a:ext uri="{FF2B5EF4-FFF2-40B4-BE49-F238E27FC236}">
                <a16:creationId xmlns:a16="http://schemas.microsoft.com/office/drawing/2014/main" id="{F4922392-DFC3-4139-B8FC-15F2E187EF64}"/>
              </a:ext>
            </a:extLst>
          </p:cNvPr>
          <p:cNvSpPr/>
          <p:nvPr/>
        </p:nvSpPr>
        <p:spPr>
          <a:xfrm>
            <a:off x="595313" y="1714026"/>
            <a:ext cx="4429695" cy="1419536"/>
          </a:xfrm>
          <a:prstGeom prst="roundRect">
            <a:avLst/>
          </a:prstGeom>
          <a:solidFill>
            <a:schemeClr val="tx2">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l">
              <a:lnSpc>
                <a:spcPct val="100000"/>
              </a:lnSpc>
              <a:buNone/>
            </a:pPr>
            <a:r>
              <a:rPr lang="de-AT" sz="1400" b="1" dirty="0"/>
              <a:t>Fair Value (IFRS 13.9) </a:t>
            </a:r>
          </a:p>
          <a:p>
            <a:pPr marL="0" indent="0" algn="l">
              <a:lnSpc>
                <a:spcPct val="100000"/>
              </a:lnSpc>
              <a:buNone/>
            </a:pPr>
            <a:r>
              <a:rPr lang="de-AT" sz="1200" dirty="0"/>
              <a:t>„In diesem IFRS wird der beizulegende Zeitwert als der </a:t>
            </a:r>
            <a:r>
              <a:rPr lang="de-AT" sz="1200" b="1" dirty="0">
                <a:solidFill>
                  <a:srgbClr val="FF0000"/>
                </a:solidFill>
              </a:rPr>
              <a:t>Preis</a:t>
            </a:r>
            <a:r>
              <a:rPr lang="de-AT" sz="1200" dirty="0"/>
              <a:t> definiert, der in einem </a:t>
            </a:r>
            <a:r>
              <a:rPr lang="de-AT" sz="1200" b="1" dirty="0">
                <a:solidFill>
                  <a:srgbClr val="FF0000"/>
                </a:solidFill>
              </a:rPr>
              <a:t>geordneten Geschäftsvorfall zwischen Marktteilnehmern</a:t>
            </a:r>
            <a:r>
              <a:rPr lang="de-AT" sz="1200" dirty="0"/>
              <a:t> am Bewertungsstichtag für den Verkauf eines Vermögenswerts eingenommen bzw. für die Übertragung einer Schuld gezahlt würde.“ </a:t>
            </a:r>
            <a:endParaRPr kumimoji="0" lang="de-AT" sz="1200" b="0" i="0" u="none" strike="noStrike" cap="none" spc="0" normalizeH="0" baseline="0" dirty="0">
              <a:ln>
                <a:noFill/>
              </a:ln>
              <a:solidFill>
                <a:srgbClr val="000000"/>
              </a:solidFill>
              <a:effectLst/>
              <a:uFillTx/>
              <a:latin typeface="+mj-lt"/>
              <a:ea typeface="+mj-ea"/>
              <a:cs typeface="+mj-cs"/>
              <a:sym typeface="Helvetica"/>
            </a:endParaRPr>
          </a:p>
        </p:txBody>
      </p:sp>
      <p:sp>
        <p:nvSpPr>
          <p:cNvPr id="18" name="Rechteck: abgerundete Ecken 17">
            <a:extLst>
              <a:ext uri="{FF2B5EF4-FFF2-40B4-BE49-F238E27FC236}">
                <a16:creationId xmlns:a16="http://schemas.microsoft.com/office/drawing/2014/main" id="{0B7AB885-BE6A-4B2A-8C01-9507BDD0673B}"/>
              </a:ext>
            </a:extLst>
          </p:cNvPr>
          <p:cNvSpPr/>
          <p:nvPr/>
        </p:nvSpPr>
        <p:spPr>
          <a:xfrm>
            <a:off x="4668977" y="3731002"/>
            <a:ext cx="4360723" cy="602291"/>
          </a:xfrm>
          <a:prstGeom prst="roundRect">
            <a:avLst/>
          </a:prstGeom>
          <a:solidFill>
            <a:schemeClr val="accent5">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l">
              <a:buNone/>
            </a:pPr>
            <a:r>
              <a:rPr lang="de-AT" sz="1400" b="1" dirty="0"/>
              <a:t>Beizulegender Zeitwert (§ 189a Z 4 UGB)</a:t>
            </a:r>
          </a:p>
          <a:p>
            <a:r>
              <a:rPr lang="de-AT" sz="1200" dirty="0"/>
              <a:t>“beizulegender Zeitwert: der Börsenkurs oder </a:t>
            </a:r>
            <a:r>
              <a:rPr lang="de-AT" sz="1200" b="1" dirty="0">
                <a:solidFill>
                  <a:srgbClr val="FF0000"/>
                </a:solidFill>
              </a:rPr>
              <a:t>Marktpreis</a:t>
            </a:r>
            <a:r>
              <a:rPr lang="de-AT" sz="1200" dirty="0"/>
              <a:t>; […]“ </a:t>
            </a:r>
          </a:p>
        </p:txBody>
      </p:sp>
      <p:sp>
        <p:nvSpPr>
          <p:cNvPr id="10" name="Fußzeilenplatzhalter 8">
            <a:extLst>
              <a:ext uri="{FF2B5EF4-FFF2-40B4-BE49-F238E27FC236}">
                <a16:creationId xmlns:a16="http://schemas.microsoft.com/office/drawing/2014/main" id="{8824BB5F-3501-41CC-AE5F-271CC69DCF87}"/>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
        <p:nvSpPr>
          <p:cNvPr id="9" name="Inhaltsplatzhalter 6"/>
          <p:cNvSpPr>
            <a:spLocks noGrp="1"/>
          </p:cNvSpPr>
          <p:nvPr>
            <p:ph sz="quarter" idx="20"/>
          </p:nvPr>
        </p:nvSpPr>
        <p:spPr>
          <a:xfrm>
            <a:off x="532800" y="762000"/>
            <a:ext cx="7778684" cy="428604"/>
          </a:xfrm>
        </p:spPr>
        <p:txBody>
          <a:bodyPr/>
          <a:lstStyle/>
          <a:p>
            <a:r>
              <a:rPr lang="de-AT" dirty="0"/>
              <a:t>Nähe zum Fair Value im Kontext der Rechnungslegung</a:t>
            </a:r>
          </a:p>
        </p:txBody>
      </p:sp>
    </p:spTree>
    <p:extLst>
      <p:ext uri="{BB962C8B-B14F-4D97-AF65-F5344CB8AC3E}">
        <p14:creationId xmlns:p14="http://schemas.microsoft.com/office/powerpoint/2010/main" val="89680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18</a:t>
            </a:fld>
            <a:endParaRPr lang="de-DE" dirty="0"/>
          </a:p>
        </p:txBody>
      </p:sp>
      <p:sp>
        <p:nvSpPr>
          <p:cNvPr id="4" name="Titel 3"/>
          <p:cNvSpPr>
            <a:spLocks noGrp="1"/>
          </p:cNvSpPr>
          <p:nvPr>
            <p:ph type="title"/>
          </p:nvPr>
        </p:nvSpPr>
        <p:spPr/>
        <p:txBody>
          <a:bodyPr/>
          <a:lstStyle/>
          <a:p>
            <a:r>
              <a:rPr lang="de-AT" dirty="0"/>
              <a:t>4. Objektivierter Unternehmenswert</a:t>
            </a:r>
          </a:p>
        </p:txBody>
      </p:sp>
      <p:sp>
        <p:nvSpPr>
          <p:cNvPr id="9" name="Inhaltsplatzhalter 4">
            <a:extLst>
              <a:ext uri="{FF2B5EF4-FFF2-40B4-BE49-F238E27FC236}">
                <a16:creationId xmlns:a16="http://schemas.microsoft.com/office/drawing/2014/main" id="{326B2447-BD8C-43E6-851D-DE2187C851DE}"/>
              </a:ext>
            </a:extLst>
          </p:cNvPr>
          <p:cNvSpPr txBox="1">
            <a:spLocks/>
          </p:cNvSpPr>
          <p:nvPr/>
        </p:nvSpPr>
        <p:spPr>
          <a:xfrm>
            <a:off x="532800" y="762000"/>
            <a:ext cx="7778684" cy="428604"/>
          </a:xfrm>
          <a:prstGeom prst="rect">
            <a:avLst/>
          </a:prstGeom>
        </p:spPr>
        <p:txBody>
          <a:bodyPr lIns="0" tIns="0" anchor="t"/>
          <a:lstStyle>
            <a:lvl1pPr marL="0" marR="0" indent="0" algn="l" defTabSz="914400" eaLnBrk="1" fontAlgn="auto" latinLnBrk="0" hangingPunct="1">
              <a:lnSpc>
                <a:spcPct val="100000"/>
              </a:lnSpc>
              <a:spcBef>
                <a:spcPts val="0"/>
              </a:spcBef>
              <a:spcAft>
                <a:spcPts val="0"/>
              </a:spcAft>
              <a:buClrTx/>
              <a:buSzTx/>
              <a:buFontTx/>
              <a:buNone/>
              <a:tabLst/>
              <a:defRPr sz="2400" b="0" baseline="0">
                <a:solidFill>
                  <a:schemeClr val="tx2"/>
                </a:solidFill>
                <a:latin typeface="+mn-lt"/>
                <a:ea typeface="+mn-ea"/>
                <a:cs typeface="Calibri Light" panose="020F0302020204030204" pitchFamily="34" charset="0"/>
              </a:defRPr>
            </a:lvl1pPr>
            <a:lvl2pPr marL="211892" eaLnBrk="1" hangingPunct="1">
              <a:defRPr>
                <a:solidFill>
                  <a:srgbClr val="6F6F6F"/>
                </a:solidFill>
                <a:latin typeface="+mn-lt"/>
                <a:ea typeface="+mn-ea"/>
                <a:cs typeface="+mn-cs"/>
              </a:defRPr>
            </a:lvl2pPr>
            <a:lvl3pPr marL="423781" eaLnBrk="1" hangingPunct="1">
              <a:defRPr>
                <a:solidFill>
                  <a:srgbClr val="6F6F6F"/>
                </a:solidFill>
                <a:latin typeface="+mn-lt"/>
                <a:ea typeface="+mn-ea"/>
                <a:cs typeface="+mn-cs"/>
              </a:defRPr>
            </a:lvl3pPr>
            <a:lvl4pPr marL="635674" eaLnBrk="1" hangingPunct="1">
              <a:defRPr>
                <a:solidFill>
                  <a:srgbClr val="6F6F6F"/>
                </a:solidFill>
                <a:latin typeface="+mn-lt"/>
                <a:ea typeface="+mn-ea"/>
                <a:cs typeface="+mn-cs"/>
              </a:defRPr>
            </a:lvl4pPr>
            <a:lvl5pPr marL="847565" eaLnBrk="1" hangingPunct="1">
              <a:defRPr>
                <a:solidFill>
                  <a:srgbClr val="6F6F6F"/>
                </a:solidFill>
                <a:latin typeface="+mn-lt"/>
                <a:ea typeface="+mn-ea"/>
                <a:cs typeface="+mn-cs"/>
              </a:defRPr>
            </a:lvl5pPr>
            <a:lvl6pPr marL="1059456" eaLnBrk="1" hangingPunct="1">
              <a:defRPr>
                <a:latin typeface="+mn-lt"/>
                <a:ea typeface="+mn-ea"/>
                <a:cs typeface="+mn-cs"/>
              </a:defRPr>
            </a:lvl6pPr>
            <a:lvl7pPr marL="1271346" eaLnBrk="1" hangingPunct="1">
              <a:defRPr>
                <a:latin typeface="+mn-lt"/>
                <a:ea typeface="+mn-ea"/>
                <a:cs typeface="+mn-cs"/>
              </a:defRPr>
            </a:lvl7pPr>
            <a:lvl8pPr marL="1483237" eaLnBrk="1" hangingPunct="1">
              <a:defRPr>
                <a:latin typeface="+mn-lt"/>
                <a:ea typeface="+mn-ea"/>
                <a:cs typeface="+mn-cs"/>
              </a:defRPr>
            </a:lvl8pPr>
            <a:lvl9pPr marL="1695128" eaLnBrk="1" hangingPunct="1">
              <a:defRPr>
                <a:latin typeface="+mn-lt"/>
                <a:ea typeface="+mn-ea"/>
                <a:cs typeface="+mn-cs"/>
              </a:defRPr>
            </a:lvl9pPr>
          </a:lstStyle>
          <a:p>
            <a:r>
              <a:rPr lang="de-DE" kern="0" dirty="0"/>
              <a:t>Definitionen in Österreich und Deutschland</a:t>
            </a:r>
            <a:endParaRPr lang="de-AT" kern="0" dirty="0"/>
          </a:p>
        </p:txBody>
      </p:sp>
      <p:sp>
        <p:nvSpPr>
          <p:cNvPr id="10" name="Rechteck: abgerundete Ecken 9">
            <a:extLst>
              <a:ext uri="{FF2B5EF4-FFF2-40B4-BE49-F238E27FC236}">
                <a16:creationId xmlns:a16="http://schemas.microsoft.com/office/drawing/2014/main" id="{8CD7F407-2DEE-47D8-95F0-2B7807318A75}"/>
              </a:ext>
            </a:extLst>
          </p:cNvPr>
          <p:cNvSpPr/>
          <p:nvPr/>
        </p:nvSpPr>
        <p:spPr>
          <a:xfrm>
            <a:off x="556440" y="1484784"/>
            <a:ext cx="4286827" cy="4245842"/>
          </a:xfrm>
          <a:prstGeom prst="roundRect">
            <a:avLst/>
          </a:prstGeom>
          <a:solidFill>
            <a:schemeClr val="accent5">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l">
              <a:lnSpc>
                <a:spcPct val="100000"/>
              </a:lnSpc>
              <a:buNone/>
            </a:pPr>
            <a:r>
              <a:rPr lang="de-AT" sz="1600" b="1" dirty="0"/>
              <a:t>KFS/BW 1 Rz 16</a:t>
            </a:r>
          </a:p>
          <a:p>
            <a:pPr marL="0" indent="0" algn="l">
              <a:lnSpc>
                <a:spcPct val="100000"/>
              </a:lnSpc>
              <a:buNone/>
            </a:pPr>
            <a:r>
              <a:rPr lang="de-AT" sz="1400" dirty="0"/>
              <a:t>“Der objektivierte Unternehmenswert wird </a:t>
            </a:r>
            <a:r>
              <a:rPr lang="de-AT" sz="1400" b="1" dirty="0">
                <a:solidFill>
                  <a:srgbClr val="FF0000"/>
                </a:solidFill>
              </a:rPr>
              <a:t>unter typisierenden Annahmen mit Hilfe eines Diskontierungsverfahrens </a:t>
            </a:r>
            <a:r>
              <a:rPr lang="de-AT" sz="1400" dirty="0"/>
              <a:t>ermittelt. Er repräsentiert jenen Unternehmenswert, der sich bei Fortführung des Unternehmens auf Basis des </a:t>
            </a:r>
            <a:r>
              <a:rPr lang="de-AT" sz="1400" b="1" dirty="0">
                <a:solidFill>
                  <a:srgbClr val="FF0000"/>
                </a:solidFill>
              </a:rPr>
              <a:t>bestehenden Unternehmenskonzepts </a:t>
            </a:r>
            <a:r>
              <a:rPr lang="de-AT" sz="1400" dirty="0"/>
              <a:t>mit allen realistischen Zukunfts-erwartungen im Rahmen der Marktchancen und -risiken, der finanziellen Möglichkeiten des Unternehmens sowie der sonstigen Einflussfaktoren ergibt. Bestehen </a:t>
            </a:r>
            <a:r>
              <a:rPr lang="de-AT" sz="1400" b="1" dirty="0">
                <a:solidFill>
                  <a:srgbClr val="FF0000"/>
                </a:solidFill>
              </a:rPr>
              <a:t>rechtliche Vorgaben </a:t>
            </a:r>
            <a:r>
              <a:rPr lang="de-AT" sz="1400" dirty="0"/>
              <a:t>für die Wertermittlung, richten sich der Blickwinkel der Bewertung und sowie der Umfang der erforderlichen Typisierungen und Objektivierungen nach den für die Wertermittlung relevanten rechtlichen Regelungen.“ </a:t>
            </a:r>
            <a:endParaRPr lang="de-AT" sz="1400" dirty="0">
              <a:solidFill>
                <a:srgbClr val="000000"/>
              </a:solidFill>
              <a:latin typeface="+mj-lt"/>
              <a:ea typeface="+mj-ea"/>
              <a:cs typeface="+mj-cs"/>
              <a:sym typeface="Helvetica"/>
            </a:endParaRPr>
          </a:p>
        </p:txBody>
      </p:sp>
      <p:sp>
        <p:nvSpPr>
          <p:cNvPr id="12" name="Rechteck: abgerundete Ecken 11">
            <a:extLst>
              <a:ext uri="{FF2B5EF4-FFF2-40B4-BE49-F238E27FC236}">
                <a16:creationId xmlns:a16="http://schemas.microsoft.com/office/drawing/2014/main" id="{57AB0C42-434C-4CCC-B1B6-5A341938B49B}"/>
              </a:ext>
            </a:extLst>
          </p:cNvPr>
          <p:cNvSpPr/>
          <p:nvPr/>
        </p:nvSpPr>
        <p:spPr>
          <a:xfrm>
            <a:off x="5025008" y="1484784"/>
            <a:ext cx="4285679" cy="3752090"/>
          </a:xfrm>
          <a:prstGeom prst="roundRect">
            <a:avLst/>
          </a:prstGeom>
          <a:solidFill>
            <a:schemeClr val="accent3">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l">
              <a:lnSpc>
                <a:spcPct val="100000"/>
              </a:lnSpc>
              <a:buFontTx/>
              <a:buNone/>
            </a:pPr>
            <a:r>
              <a:rPr lang="de-AT" sz="1500" b="1" dirty="0"/>
              <a:t>IDW S 1 Rz 29</a:t>
            </a:r>
          </a:p>
          <a:p>
            <a:pPr marL="0" indent="0" algn="l">
              <a:lnSpc>
                <a:spcPct val="100000"/>
              </a:lnSpc>
              <a:buFontTx/>
              <a:buNone/>
            </a:pPr>
            <a:r>
              <a:rPr lang="de-AT" sz="1400" dirty="0"/>
              <a:t>“Der objektivierte Unternehmenswert stellt einen </a:t>
            </a:r>
            <a:r>
              <a:rPr lang="de-AT" sz="1400" b="1" dirty="0">
                <a:solidFill>
                  <a:srgbClr val="FF0000"/>
                </a:solidFill>
              </a:rPr>
              <a:t>intersubjektiv nachprüfbaren Zukunftserfolgswert </a:t>
            </a:r>
            <a:r>
              <a:rPr lang="de-AT" sz="1400" dirty="0"/>
              <a:t>aus Sicht der Anteilseigner dar. Dieser ergibt sich bei </a:t>
            </a:r>
            <a:r>
              <a:rPr lang="de-AT" sz="1400" dirty="0" err="1"/>
              <a:t>bei</a:t>
            </a:r>
            <a:r>
              <a:rPr lang="de-AT" sz="1400" dirty="0"/>
              <a:t> Fortführung des Unternehmens auf Basis des </a:t>
            </a:r>
            <a:r>
              <a:rPr lang="de-AT" sz="1400" b="1" dirty="0">
                <a:solidFill>
                  <a:srgbClr val="FF0000"/>
                </a:solidFill>
              </a:rPr>
              <a:t>bestehenden Unternehmenskonzepts </a:t>
            </a:r>
            <a:r>
              <a:rPr lang="de-AT" sz="1400" dirty="0">
                <a:solidFill>
                  <a:schemeClr val="tx1"/>
                </a:solidFill>
              </a:rPr>
              <a:t>und</a:t>
            </a:r>
            <a:r>
              <a:rPr lang="de-AT" sz="1400" b="1" dirty="0">
                <a:solidFill>
                  <a:srgbClr val="FF0000"/>
                </a:solidFill>
              </a:rPr>
              <a:t> </a:t>
            </a:r>
            <a:r>
              <a:rPr lang="de-AT" sz="1400" dirty="0"/>
              <a:t>mit allen realistischen Zukunftserwartungen im Rahmen der Marktchancen, -risiken und finanziellen Möglichkeiten des Unternehmens sowie sonstigen Einflussfaktoren. Wegen der Wertrelevanz der persönlichen Ertragsteuern sind zur Ermittlung des objektivierten Unternehmens-werts anlassbezogene Typisierungen der steuerlichen Verhältnisse der Anteilseigner erforderlich.“ </a:t>
            </a:r>
          </a:p>
        </p:txBody>
      </p:sp>
      <p:sp>
        <p:nvSpPr>
          <p:cNvPr id="8" name="Fußzeilenplatzhalter 8">
            <a:extLst>
              <a:ext uri="{FF2B5EF4-FFF2-40B4-BE49-F238E27FC236}">
                <a16:creationId xmlns:a16="http://schemas.microsoft.com/office/drawing/2014/main" id="{521A0BC4-9385-46D3-94DE-FF48F648EA41}"/>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Tree>
    <p:extLst>
      <p:ext uri="{BB962C8B-B14F-4D97-AF65-F5344CB8AC3E}">
        <p14:creationId xmlns:p14="http://schemas.microsoft.com/office/powerpoint/2010/main" val="3939083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19</a:t>
            </a:fld>
            <a:endParaRPr lang="de-DE" dirty="0"/>
          </a:p>
        </p:txBody>
      </p:sp>
      <p:sp>
        <p:nvSpPr>
          <p:cNvPr id="6" name="Titel 5"/>
          <p:cNvSpPr>
            <a:spLocks noGrp="1"/>
          </p:cNvSpPr>
          <p:nvPr>
            <p:ph type="title"/>
          </p:nvPr>
        </p:nvSpPr>
        <p:spPr/>
        <p:txBody>
          <a:bodyPr/>
          <a:lstStyle/>
          <a:p>
            <a:r>
              <a:rPr lang="de-DE" dirty="0"/>
              <a:t>4. Objektivierter Unternehmenswert</a:t>
            </a:r>
            <a:endParaRPr lang="de-AT" dirty="0"/>
          </a:p>
        </p:txBody>
      </p:sp>
      <p:graphicFrame>
        <p:nvGraphicFramePr>
          <p:cNvPr id="16" name="Tabelle 4">
            <a:extLst>
              <a:ext uri="{FF2B5EF4-FFF2-40B4-BE49-F238E27FC236}">
                <a16:creationId xmlns:a16="http://schemas.microsoft.com/office/drawing/2014/main" id="{E89D8FF3-A9AA-4669-B2F2-0E29B54BD967}"/>
              </a:ext>
            </a:extLst>
          </p:cNvPr>
          <p:cNvGraphicFramePr>
            <a:graphicFrameLocks/>
          </p:cNvGraphicFramePr>
          <p:nvPr>
            <p:extLst>
              <p:ext uri="{D42A27DB-BD31-4B8C-83A1-F6EECF244321}">
                <p14:modId xmlns:p14="http://schemas.microsoft.com/office/powerpoint/2010/main" val="1518716028"/>
              </p:ext>
            </p:extLst>
          </p:nvPr>
        </p:nvGraphicFramePr>
        <p:xfrm>
          <a:off x="595312" y="1509713"/>
          <a:ext cx="4131753" cy="3619701"/>
        </p:xfrm>
        <a:graphic>
          <a:graphicData uri="http://schemas.openxmlformats.org/drawingml/2006/table">
            <a:tbl>
              <a:tblPr firstRow="1" bandRow="1">
                <a:tableStyleId>{5C22544A-7EE6-4342-B048-85BDC9FD1C3A}</a:tableStyleId>
              </a:tblPr>
              <a:tblGrid>
                <a:gridCol w="4131753">
                  <a:extLst>
                    <a:ext uri="{9D8B030D-6E8A-4147-A177-3AD203B41FA5}">
                      <a16:colId xmlns:a16="http://schemas.microsoft.com/office/drawing/2014/main" val="3256940458"/>
                    </a:ext>
                  </a:extLst>
                </a:gridCol>
              </a:tblGrid>
              <a:tr h="291050">
                <a:tc>
                  <a:txBody>
                    <a:bodyPr/>
                    <a:lstStyle/>
                    <a:p>
                      <a:pPr marL="0" algn="ctr" eaLnBrk="1" hangingPunct="1"/>
                      <a:r>
                        <a:rPr lang="de-DE" sz="1600" b="1" dirty="0">
                          <a:solidFill>
                            <a:schemeClr val="bg1"/>
                          </a:solidFill>
                          <a:latin typeface="+mn-lt"/>
                          <a:ea typeface="+mn-ea"/>
                          <a:cs typeface="+mn-cs"/>
                        </a:rPr>
                        <a:t>KFS</a:t>
                      </a:r>
                      <a:r>
                        <a:rPr lang="de-DE" sz="1600" b="1" baseline="0" dirty="0">
                          <a:solidFill>
                            <a:schemeClr val="bg1"/>
                          </a:solidFill>
                          <a:latin typeface="+mn-lt"/>
                          <a:ea typeface="+mn-ea"/>
                          <a:cs typeface="+mn-cs"/>
                        </a:rPr>
                        <a:t>/BW 1</a:t>
                      </a:r>
                      <a:endParaRPr lang="de-AT" sz="1600" b="1" dirty="0">
                        <a:solidFill>
                          <a:schemeClr val="bg1"/>
                        </a:solidFill>
                        <a:latin typeface="+mn-lt"/>
                        <a:ea typeface="+mn-ea"/>
                        <a:cs typeface="+mn-cs"/>
                      </a:endParaRPr>
                    </a:p>
                  </a:txBody>
                  <a:tcPr>
                    <a:solidFill>
                      <a:schemeClr val="tx2">
                        <a:lumMod val="75000"/>
                      </a:schemeClr>
                    </a:solidFill>
                  </a:tcPr>
                </a:tc>
                <a:extLst>
                  <a:ext uri="{0D108BD9-81ED-4DB2-BD59-A6C34878D82A}">
                    <a16:rowId xmlns:a16="http://schemas.microsoft.com/office/drawing/2014/main" val="3228023009"/>
                  </a:ext>
                </a:extLst>
              </a:tr>
              <a:tr h="3284421">
                <a:tc>
                  <a:txBody>
                    <a:bodyPr/>
                    <a:lstStyle/>
                    <a:p>
                      <a:pPr marL="0" marR="0" indent="0" algn="l" defTabSz="410766" rtl="0" eaLnBrk="1" latinLnBrk="0" hangingPunct="1">
                        <a:lnSpc>
                          <a:spcPct val="100000"/>
                        </a:lnSpc>
                        <a:spcBef>
                          <a:spcPts val="0"/>
                        </a:spcBef>
                        <a:spcAft>
                          <a:spcPts val="0"/>
                        </a:spcAft>
                        <a:buClrTx/>
                        <a:buSzTx/>
                        <a:buFont typeface="Wingdings" panose="05000000000000000000" pitchFamily="2" charset="2"/>
                        <a:buNone/>
                        <a:tabLst>
                          <a:tab pos="357188" algn="l"/>
                        </a:tabLst>
                      </a:pPr>
                      <a:r>
                        <a:rPr lang="en-US" sz="1500" b="0" i="0" u="none" strike="noStrike" cap="none" spc="0" baseline="0" dirty="0">
                          <a:solidFill>
                            <a:schemeClr val="dk1"/>
                          </a:solidFill>
                          <a:uFillTx/>
                          <a:latin typeface="+mn-lt"/>
                          <a:ea typeface="+mn-ea"/>
                          <a:cs typeface="+mn-cs"/>
                          <a:sym typeface="Helvetica Neue Light"/>
                        </a:rPr>
                        <a:t>(88) </a:t>
                      </a:r>
                      <a:r>
                        <a:rPr lang="en-US" sz="1500" b="0" i="0" u="none" strike="noStrike" cap="none" spc="0" baseline="0" dirty="0" err="1">
                          <a:solidFill>
                            <a:schemeClr val="dk1"/>
                          </a:solidFill>
                          <a:uFillTx/>
                          <a:latin typeface="+mn-lt"/>
                          <a:ea typeface="+mn-ea"/>
                          <a:cs typeface="+mn-cs"/>
                          <a:sym typeface="Helvetica Neue Light"/>
                        </a:rPr>
                        <a:t>Soweit</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sich</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nicht</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aus</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rechtlichen</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Vorgaben</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für</a:t>
                      </a:r>
                      <a:r>
                        <a:rPr lang="en-US" sz="1500" b="0" i="0" u="none" strike="noStrike" cap="none" spc="0" baseline="0" dirty="0">
                          <a:solidFill>
                            <a:schemeClr val="dk1"/>
                          </a:solidFill>
                          <a:uFillTx/>
                          <a:latin typeface="+mn-lt"/>
                          <a:ea typeface="+mn-ea"/>
                          <a:cs typeface="+mn-cs"/>
                          <a:sym typeface="Helvetica Neue Light"/>
                        </a:rPr>
                        <a:t> den </a:t>
                      </a:r>
                      <a:r>
                        <a:rPr lang="en-US" sz="1500" b="0" i="0" u="none" strike="noStrike" cap="none" spc="0" baseline="0" dirty="0" err="1">
                          <a:solidFill>
                            <a:schemeClr val="dk1"/>
                          </a:solidFill>
                          <a:uFillTx/>
                          <a:latin typeface="+mn-lt"/>
                          <a:ea typeface="+mn-ea"/>
                          <a:cs typeface="+mn-cs"/>
                          <a:sym typeface="Helvetica Neue Light"/>
                        </a:rPr>
                        <a:t>konkreten</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Bewertungsanlass</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etwas</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anderes</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ergibt</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sind</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bei</a:t>
                      </a:r>
                      <a:r>
                        <a:rPr lang="en-US" sz="1500" b="0" i="0" u="none" strike="noStrike" cap="none" spc="0" baseline="0" dirty="0">
                          <a:solidFill>
                            <a:schemeClr val="dk1"/>
                          </a:solidFill>
                          <a:uFillTx/>
                          <a:latin typeface="+mn-lt"/>
                          <a:ea typeface="+mn-ea"/>
                          <a:cs typeface="+mn-cs"/>
                          <a:sym typeface="Helvetica Neue Light"/>
                        </a:rPr>
                        <a:t> der </a:t>
                      </a:r>
                      <a:r>
                        <a:rPr lang="en-US" sz="1500" b="0" i="0" u="none" strike="noStrike" cap="none" spc="0" baseline="0" dirty="0" err="1">
                          <a:solidFill>
                            <a:schemeClr val="dk1"/>
                          </a:solidFill>
                          <a:uFillTx/>
                          <a:latin typeface="+mn-lt"/>
                          <a:ea typeface="+mn-ea"/>
                          <a:cs typeface="+mn-cs"/>
                          <a:sym typeface="Helvetica Neue Light"/>
                        </a:rPr>
                        <a:t>Ermittlung</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eines</a:t>
                      </a:r>
                      <a:r>
                        <a:rPr lang="en-US" sz="1500" b="0" i="0" u="none" strike="noStrike" cap="none" spc="0" baseline="0" dirty="0">
                          <a:solidFill>
                            <a:schemeClr val="dk1"/>
                          </a:solidFill>
                          <a:uFillTx/>
                          <a:latin typeface="+mn-lt"/>
                          <a:ea typeface="+mn-ea"/>
                          <a:cs typeface="+mn-cs"/>
                          <a:sym typeface="Helvetica Neue Light"/>
                        </a:rPr>
                        <a:t> objektivierten Unternehmenswerts </a:t>
                      </a:r>
                      <a:r>
                        <a:rPr lang="en-US" sz="1500" b="0" i="0" u="none" strike="noStrike" cap="none" spc="0" baseline="0" dirty="0" err="1">
                          <a:solidFill>
                            <a:schemeClr val="dk1"/>
                          </a:solidFill>
                          <a:uFillTx/>
                          <a:latin typeface="+mn-lt"/>
                          <a:ea typeface="+mn-ea"/>
                          <a:cs typeface="+mn-cs"/>
                          <a:sym typeface="Helvetica Neue Light"/>
                        </a:rPr>
                        <a:t>nur</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solche</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Synergieeffekte</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zu</a:t>
                      </a:r>
                      <a:r>
                        <a:rPr lang="en-US" sz="1500" b="0" i="0" u="none" strike="noStrike" cap="none" spc="0" baseline="0" dirty="0">
                          <a:solidFill>
                            <a:schemeClr val="dk1"/>
                          </a:solidFill>
                          <a:uFillTx/>
                          <a:latin typeface="+mn-lt"/>
                          <a:ea typeface="+mn-ea"/>
                          <a:cs typeface="+mn-cs"/>
                          <a:sym typeface="Helvetica Neue Light"/>
                        </a:rPr>
                        <a:t> berücksichtigen, </a:t>
                      </a:r>
                      <a:r>
                        <a:rPr lang="en-US" sz="1500" b="1" i="0" u="none" strike="noStrike" cap="none" spc="0" baseline="0" dirty="0" err="1">
                          <a:solidFill>
                            <a:srgbClr val="FF0000"/>
                          </a:solidFill>
                          <a:uFillTx/>
                          <a:latin typeface="+mn-lt"/>
                          <a:ea typeface="+mn-ea"/>
                          <a:cs typeface="+mn-cs"/>
                          <a:sym typeface="Helvetica Neue Light"/>
                        </a:rPr>
                        <a:t>deren</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Realisierung</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zum</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Bewertungsstichtag</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bereits</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eingeleitet</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oder</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im</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Unternehmenskonzept</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dokumentiert</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ist</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realisierte</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Synergieeffekte</a:t>
                      </a:r>
                      <a:r>
                        <a:rPr lang="en-US" sz="1500" b="1" i="0" u="none" strike="noStrike" cap="none" spc="0" baseline="0" dirty="0">
                          <a:solidFill>
                            <a:srgbClr val="FF0000"/>
                          </a:solidFill>
                          <a:uFillTx/>
                          <a:latin typeface="+mn-lt"/>
                          <a:ea typeface="+mn-ea"/>
                          <a:cs typeface="+mn-cs"/>
                          <a:sym typeface="Helvetica Neue Light"/>
                        </a:rPr>
                        <a:t>)</a:t>
                      </a:r>
                      <a:r>
                        <a:rPr lang="en-US" sz="1500" b="1" i="0" u="none" strike="noStrike" cap="none" spc="0" baseline="0" dirty="0">
                          <a:solidFill>
                            <a:schemeClr val="tx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Nicht</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zu</a:t>
                      </a:r>
                      <a:r>
                        <a:rPr lang="en-US" sz="1500" b="0" i="0" u="none" strike="noStrike" cap="none" spc="0" baseline="0" dirty="0">
                          <a:solidFill>
                            <a:schemeClr val="dk1"/>
                          </a:solidFill>
                          <a:uFillTx/>
                          <a:latin typeface="+mn-lt"/>
                          <a:ea typeface="+mn-ea"/>
                          <a:cs typeface="+mn-cs"/>
                          <a:sym typeface="Helvetica Neue Light"/>
                        </a:rPr>
                        <a:t> berücksichtigen </a:t>
                      </a:r>
                      <a:r>
                        <a:rPr lang="en-US" sz="1500" b="0" i="0" u="none" strike="noStrike" cap="none" spc="0" baseline="0" dirty="0" err="1">
                          <a:solidFill>
                            <a:schemeClr val="dk1"/>
                          </a:solidFill>
                          <a:uFillTx/>
                          <a:latin typeface="+mn-lt"/>
                          <a:ea typeface="+mn-ea"/>
                          <a:cs typeface="+mn-cs"/>
                          <a:sym typeface="Helvetica Neue Light"/>
                        </a:rPr>
                        <a:t>sind</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hingegen</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solche</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Synergieeffekte</a:t>
                      </a:r>
                      <a:r>
                        <a:rPr lang="en-US" sz="1500" b="0" i="0" u="none" strike="noStrike" cap="none" spc="0" baseline="0" dirty="0">
                          <a:solidFill>
                            <a:schemeClr val="dk1"/>
                          </a:solidFill>
                          <a:uFillTx/>
                          <a:latin typeface="+mn-lt"/>
                          <a:ea typeface="+mn-ea"/>
                          <a:cs typeface="+mn-cs"/>
                          <a:sym typeface="Helvetica Neue Light"/>
                        </a:rPr>
                        <a:t>, die </a:t>
                      </a:r>
                      <a:r>
                        <a:rPr lang="en-US" sz="1500" b="0" i="0" u="none" strike="noStrike" cap="none" spc="0" baseline="0" dirty="0" err="1">
                          <a:solidFill>
                            <a:schemeClr val="dk1"/>
                          </a:solidFill>
                          <a:uFillTx/>
                          <a:latin typeface="+mn-lt"/>
                          <a:ea typeface="+mn-ea"/>
                          <a:cs typeface="+mn-cs"/>
                          <a:sym typeface="Helvetica Neue Light"/>
                        </a:rPr>
                        <a:t>sich</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nur</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bei</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Umsetzung</a:t>
                      </a:r>
                      <a:r>
                        <a:rPr lang="en-US" sz="1500" b="0" i="0" u="none" strike="noStrike" cap="none" spc="0" baseline="0" dirty="0">
                          <a:solidFill>
                            <a:schemeClr val="dk1"/>
                          </a:solidFill>
                          <a:uFillTx/>
                          <a:latin typeface="+mn-lt"/>
                          <a:ea typeface="+mn-ea"/>
                          <a:cs typeface="+mn-cs"/>
                          <a:sym typeface="Helvetica Neue Light"/>
                        </a:rPr>
                        <a:t> der </a:t>
                      </a:r>
                      <a:r>
                        <a:rPr lang="en-US" sz="1500" b="0" i="0" u="none" strike="noStrike" cap="none" spc="0" baseline="0" dirty="0" err="1">
                          <a:solidFill>
                            <a:schemeClr val="dk1"/>
                          </a:solidFill>
                          <a:uFillTx/>
                          <a:latin typeface="+mn-lt"/>
                          <a:ea typeface="+mn-ea"/>
                          <a:cs typeface="+mn-cs"/>
                          <a:sym typeface="Helvetica Neue Light"/>
                        </a:rPr>
                        <a:t>konkreten</a:t>
                      </a:r>
                      <a:r>
                        <a:rPr lang="en-US" sz="1500" b="0" i="0" u="none" strike="noStrike" cap="none" spc="0" baseline="0" dirty="0">
                          <a:solidFill>
                            <a:schemeClr val="dk1"/>
                          </a:solidFill>
                          <a:uFillTx/>
                          <a:latin typeface="+mn-lt"/>
                          <a:ea typeface="+mn-ea"/>
                          <a:cs typeface="+mn-cs"/>
                          <a:sym typeface="Helvetica Neue Light"/>
                        </a:rPr>
                        <a:t>, den </a:t>
                      </a:r>
                      <a:r>
                        <a:rPr lang="en-US" sz="1500" b="0" i="0" u="none" strike="noStrike" cap="none" spc="0" baseline="0" dirty="0" err="1">
                          <a:solidFill>
                            <a:schemeClr val="dk1"/>
                          </a:solidFill>
                          <a:uFillTx/>
                          <a:latin typeface="+mn-lt"/>
                          <a:ea typeface="+mn-ea"/>
                          <a:cs typeface="+mn-cs"/>
                          <a:sym typeface="Helvetica Neue Light"/>
                        </a:rPr>
                        <a:t>Bewertungsanlass</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bildenden</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Unternehmenskombination</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realiseren</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lassen</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nicht</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realisierte</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Synergieeffekte</a:t>
                      </a:r>
                      <a:r>
                        <a:rPr lang="en-US" sz="1500" b="0" i="0" u="none" strike="noStrike" cap="none" spc="0" baseline="0" dirty="0">
                          <a:solidFill>
                            <a:schemeClr val="dk1"/>
                          </a:solidFill>
                          <a:uFillTx/>
                          <a:latin typeface="+mn-lt"/>
                          <a:ea typeface="+mn-ea"/>
                          <a:cs typeface="+mn-cs"/>
                          <a:sym typeface="Helvetica Neue Light"/>
                        </a:rPr>
                        <a:t>). </a:t>
                      </a:r>
                    </a:p>
                  </a:txBody>
                  <a:tcPr>
                    <a:solidFill>
                      <a:schemeClr val="accent3">
                        <a:lumMod val="20000"/>
                        <a:lumOff val="80000"/>
                      </a:schemeClr>
                    </a:solidFill>
                  </a:tcPr>
                </a:tc>
                <a:extLst>
                  <a:ext uri="{0D108BD9-81ED-4DB2-BD59-A6C34878D82A}">
                    <a16:rowId xmlns:a16="http://schemas.microsoft.com/office/drawing/2014/main" val="2329921068"/>
                  </a:ext>
                </a:extLst>
              </a:tr>
            </a:tbl>
          </a:graphicData>
        </a:graphic>
      </p:graphicFrame>
      <p:sp>
        <p:nvSpPr>
          <p:cNvPr id="7" name="Inhaltsplatzhalter 6"/>
          <p:cNvSpPr>
            <a:spLocks noGrp="1"/>
          </p:cNvSpPr>
          <p:nvPr>
            <p:ph sz="quarter" idx="20"/>
          </p:nvPr>
        </p:nvSpPr>
        <p:spPr>
          <a:xfrm>
            <a:off x="532800" y="762000"/>
            <a:ext cx="8452648" cy="428604"/>
          </a:xfrm>
        </p:spPr>
        <p:txBody>
          <a:bodyPr/>
          <a:lstStyle/>
          <a:p>
            <a:r>
              <a:rPr lang="de-AT" dirty="0"/>
              <a:t>Keine Berücksichtigung von nicht realisierten/echten Synergien</a:t>
            </a:r>
          </a:p>
        </p:txBody>
      </p:sp>
      <p:sp>
        <p:nvSpPr>
          <p:cNvPr id="8" name="Fußzeilenplatzhalter 8">
            <a:extLst>
              <a:ext uri="{FF2B5EF4-FFF2-40B4-BE49-F238E27FC236}">
                <a16:creationId xmlns:a16="http://schemas.microsoft.com/office/drawing/2014/main" id="{527A57AF-A09F-4763-A892-879E8101D1B0}"/>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graphicFrame>
        <p:nvGraphicFramePr>
          <p:cNvPr id="9" name="Tabelle 4">
            <a:extLst>
              <a:ext uri="{FF2B5EF4-FFF2-40B4-BE49-F238E27FC236}">
                <a16:creationId xmlns:a16="http://schemas.microsoft.com/office/drawing/2014/main" id="{E89D8FF3-A9AA-4669-B2F2-0E29B54BD967}"/>
              </a:ext>
            </a:extLst>
          </p:cNvPr>
          <p:cNvGraphicFramePr>
            <a:graphicFrameLocks/>
          </p:cNvGraphicFramePr>
          <p:nvPr>
            <p:extLst>
              <p:ext uri="{D42A27DB-BD31-4B8C-83A1-F6EECF244321}">
                <p14:modId xmlns:p14="http://schemas.microsoft.com/office/powerpoint/2010/main" val="3706431584"/>
              </p:ext>
            </p:extLst>
          </p:nvPr>
        </p:nvGraphicFramePr>
        <p:xfrm>
          <a:off x="5025008" y="1509712"/>
          <a:ext cx="4131753" cy="3619701"/>
        </p:xfrm>
        <a:graphic>
          <a:graphicData uri="http://schemas.openxmlformats.org/drawingml/2006/table">
            <a:tbl>
              <a:tblPr firstRow="1" bandRow="1">
                <a:tableStyleId>{5C22544A-7EE6-4342-B048-85BDC9FD1C3A}</a:tableStyleId>
              </a:tblPr>
              <a:tblGrid>
                <a:gridCol w="4131753">
                  <a:extLst>
                    <a:ext uri="{9D8B030D-6E8A-4147-A177-3AD203B41FA5}">
                      <a16:colId xmlns:a16="http://schemas.microsoft.com/office/drawing/2014/main" val="3256940458"/>
                    </a:ext>
                  </a:extLst>
                </a:gridCol>
              </a:tblGrid>
              <a:tr h="291050">
                <a:tc>
                  <a:txBody>
                    <a:bodyPr/>
                    <a:lstStyle/>
                    <a:p>
                      <a:pPr marL="0" algn="ctr" eaLnBrk="1" hangingPunct="1"/>
                      <a:r>
                        <a:rPr lang="de-DE" sz="1600" b="1" dirty="0">
                          <a:solidFill>
                            <a:srgbClr val="796853"/>
                          </a:solidFill>
                          <a:latin typeface="+mn-lt"/>
                          <a:ea typeface="+mn-ea"/>
                          <a:cs typeface="+mn-cs"/>
                        </a:rPr>
                        <a:t>IDW</a:t>
                      </a:r>
                      <a:r>
                        <a:rPr lang="de-DE" sz="1600" b="1" baseline="0" dirty="0">
                          <a:solidFill>
                            <a:srgbClr val="796853"/>
                          </a:solidFill>
                          <a:latin typeface="+mn-lt"/>
                          <a:ea typeface="+mn-ea"/>
                          <a:cs typeface="+mn-cs"/>
                        </a:rPr>
                        <a:t> S 1</a:t>
                      </a:r>
                      <a:endParaRPr lang="de-AT" sz="1600" b="1" dirty="0">
                        <a:solidFill>
                          <a:srgbClr val="796853"/>
                        </a:solidFill>
                        <a:latin typeface="+mn-lt"/>
                        <a:ea typeface="+mn-ea"/>
                        <a:cs typeface="+mn-cs"/>
                      </a:endParaRPr>
                    </a:p>
                  </a:txBody>
                  <a:tcPr>
                    <a:solidFill>
                      <a:srgbClr val="EFE1D1"/>
                    </a:solidFill>
                  </a:tcPr>
                </a:tc>
                <a:extLst>
                  <a:ext uri="{0D108BD9-81ED-4DB2-BD59-A6C34878D82A}">
                    <a16:rowId xmlns:a16="http://schemas.microsoft.com/office/drawing/2014/main" val="3228023009"/>
                  </a:ext>
                </a:extLst>
              </a:tr>
              <a:tr h="3284421">
                <a:tc>
                  <a:txBody>
                    <a:bodyPr/>
                    <a:lstStyle/>
                    <a:p>
                      <a:pPr marL="0" marR="0" indent="0" algn="l" defTabSz="410766" rtl="0" eaLnBrk="1" latinLnBrk="0" hangingPunct="1">
                        <a:lnSpc>
                          <a:spcPct val="100000"/>
                        </a:lnSpc>
                        <a:spcBef>
                          <a:spcPts val="0"/>
                        </a:spcBef>
                        <a:spcAft>
                          <a:spcPts val="0"/>
                        </a:spcAft>
                        <a:buClrTx/>
                        <a:buSzTx/>
                        <a:buFont typeface="Wingdings" panose="05000000000000000000" pitchFamily="2" charset="2"/>
                        <a:buNone/>
                        <a:tabLst>
                          <a:tab pos="357188" algn="l"/>
                        </a:tabLst>
                      </a:pPr>
                      <a:r>
                        <a:rPr lang="en-US" sz="1500" b="0" i="0" u="none" strike="noStrike" cap="none" spc="0" baseline="0" dirty="0">
                          <a:solidFill>
                            <a:schemeClr val="dk1"/>
                          </a:solidFill>
                          <a:uFillTx/>
                          <a:latin typeface="+mn-lt"/>
                          <a:ea typeface="+mn-ea"/>
                          <a:cs typeface="+mn-cs"/>
                          <a:sym typeface="Helvetica Neue Light"/>
                        </a:rPr>
                        <a:t>(34) So </a:t>
                      </a:r>
                      <a:r>
                        <a:rPr lang="en-US" sz="1500" b="0" i="0" u="none" strike="noStrike" cap="none" spc="0" baseline="0" dirty="0" err="1">
                          <a:solidFill>
                            <a:schemeClr val="dk1"/>
                          </a:solidFill>
                          <a:uFillTx/>
                          <a:latin typeface="+mn-lt"/>
                          <a:ea typeface="+mn-ea"/>
                          <a:cs typeface="+mn-cs"/>
                          <a:sym typeface="Helvetica Neue Light"/>
                        </a:rPr>
                        <a:t>genannte</a:t>
                      </a:r>
                      <a:r>
                        <a:rPr lang="en-US" sz="1500" b="0" i="0" u="none" strike="noStrike" cap="none" spc="0" baseline="0" dirty="0">
                          <a:solidFill>
                            <a:schemeClr val="dk1"/>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unechte</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Synergieeffekte</a:t>
                      </a:r>
                      <a:r>
                        <a:rPr lang="en-US" sz="1500" b="1" i="0" u="none" strike="noStrike" cap="none" spc="0" baseline="0" dirty="0">
                          <a:solidFill>
                            <a:srgbClr val="FF0000"/>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sind</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dadurch</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gekennzeichnet</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dass</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sie</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sich</a:t>
                      </a:r>
                      <a:r>
                        <a:rPr lang="en-US" sz="1500" b="0" i="0" u="none" strike="noStrike" cap="none" spc="0" baseline="0" dirty="0">
                          <a:solidFill>
                            <a:schemeClr val="dk1"/>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ohne</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Durchführung</a:t>
                      </a:r>
                      <a:r>
                        <a:rPr lang="en-US" sz="1500" b="1" i="0" u="none" strike="noStrike" cap="none" spc="0" baseline="0" dirty="0">
                          <a:solidFill>
                            <a:srgbClr val="FF0000"/>
                          </a:solidFill>
                          <a:uFillTx/>
                          <a:latin typeface="+mn-lt"/>
                          <a:ea typeface="+mn-ea"/>
                          <a:cs typeface="+mn-cs"/>
                          <a:sym typeface="Helvetica Neue Light"/>
                        </a:rPr>
                        <a:t> der dem </a:t>
                      </a:r>
                      <a:r>
                        <a:rPr lang="en-US" sz="1500" b="1" i="0" u="none" strike="noStrike" cap="none" spc="0" baseline="0" dirty="0" err="1">
                          <a:solidFill>
                            <a:srgbClr val="FF0000"/>
                          </a:solidFill>
                          <a:uFillTx/>
                          <a:latin typeface="+mn-lt"/>
                          <a:ea typeface="+mn-ea"/>
                          <a:cs typeface="+mn-cs"/>
                          <a:sym typeface="Helvetica Neue Light"/>
                        </a:rPr>
                        <a:t>Bewertungsanlass</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zugrunde</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liegenden</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Maßnahme</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realisieren</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lassen</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Im</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Rahmen</a:t>
                      </a:r>
                      <a:r>
                        <a:rPr lang="en-US" sz="1500" b="0" i="0" u="none" strike="noStrike" cap="none" spc="0" baseline="0" dirty="0">
                          <a:solidFill>
                            <a:schemeClr val="dk1"/>
                          </a:solidFill>
                          <a:uFillTx/>
                          <a:latin typeface="+mn-lt"/>
                          <a:ea typeface="+mn-ea"/>
                          <a:cs typeface="+mn-cs"/>
                          <a:sym typeface="Helvetica Neue Light"/>
                        </a:rPr>
                        <a:t> der </a:t>
                      </a:r>
                      <a:r>
                        <a:rPr lang="en-US" sz="1500" b="0" i="0" u="none" strike="noStrike" cap="none" spc="0" baseline="0" dirty="0" err="1">
                          <a:solidFill>
                            <a:schemeClr val="dk1"/>
                          </a:solidFill>
                          <a:uFillTx/>
                          <a:latin typeface="+mn-lt"/>
                          <a:ea typeface="+mn-ea"/>
                          <a:cs typeface="+mn-cs"/>
                          <a:sym typeface="Helvetica Neue Light"/>
                        </a:rPr>
                        <a:t>Ermittlung</a:t>
                      </a:r>
                      <a:r>
                        <a:rPr lang="en-US" sz="1500" b="0" i="0" u="none" strike="noStrike" cap="none" spc="0" baseline="0" dirty="0">
                          <a:solidFill>
                            <a:schemeClr val="dk1"/>
                          </a:solidFill>
                          <a:uFillTx/>
                          <a:latin typeface="+mn-lt"/>
                          <a:ea typeface="+mn-ea"/>
                          <a:cs typeface="+mn-cs"/>
                          <a:sym typeface="Helvetica Neue Light"/>
                        </a:rPr>
                        <a:t> des objektivierten Unternehmenswerts </a:t>
                      </a:r>
                      <a:r>
                        <a:rPr lang="en-US" sz="1500" b="0" i="0" u="none" strike="noStrike" cap="none" spc="0" baseline="0" dirty="0" err="1">
                          <a:solidFill>
                            <a:schemeClr val="dk1"/>
                          </a:solidFill>
                          <a:uFillTx/>
                          <a:latin typeface="+mn-lt"/>
                          <a:ea typeface="+mn-ea"/>
                          <a:cs typeface="+mn-cs"/>
                          <a:sym typeface="Helvetica Neue Light"/>
                        </a:rPr>
                        <a:t>sind</a:t>
                      </a:r>
                      <a:r>
                        <a:rPr lang="en-US" sz="1500" b="0" i="0" u="none" strike="noStrike" cap="none" spc="0" baseline="0" dirty="0">
                          <a:solidFill>
                            <a:schemeClr val="dk1"/>
                          </a:solidFill>
                          <a:uFillTx/>
                          <a:latin typeface="+mn-lt"/>
                          <a:ea typeface="+mn-ea"/>
                          <a:cs typeface="+mn-cs"/>
                          <a:sym typeface="Helvetica Neue Light"/>
                        </a:rPr>
                        <a:t> die </a:t>
                      </a:r>
                      <a:r>
                        <a:rPr lang="en-US" sz="1500" b="0" i="0" u="none" strike="noStrike" cap="none" spc="0" baseline="0" dirty="0" err="1">
                          <a:solidFill>
                            <a:schemeClr val="dk1"/>
                          </a:solidFill>
                          <a:uFillTx/>
                          <a:latin typeface="+mn-lt"/>
                          <a:ea typeface="+mn-ea"/>
                          <a:cs typeface="+mn-cs"/>
                          <a:sym typeface="Helvetica Neue Light"/>
                        </a:rPr>
                        <a:t>Überschüsse</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aus</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unechten</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Synergieeffekten</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zu</a:t>
                      </a:r>
                      <a:r>
                        <a:rPr lang="en-US" sz="1500" b="0" i="0" u="none" strike="noStrike" cap="none" spc="0" baseline="0" dirty="0">
                          <a:solidFill>
                            <a:schemeClr val="dk1"/>
                          </a:solidFill>
                          <a:uFillTx/>
                          <a:latin typeface="+mn-lt"/>
                          <a:ea typeface="+mn-ea"/>
                          <a:cs typeface="+mn-cs"/>
                          <a:sym typeface="Helvetica Neue Light"/>
                        </a:rPr>
                        <a:t> berücksichtigen; </a:t>
                      </a:r>
                      <a:r>
                        <a:rPr lang="en-US" sz="1500" b="0" i="0" u="none" strike="noStrike" cap="none" spc="0" baseline="0" dirty="0" err="1">
                          <a:solidFill>
                            <a:schemeClr val="dk1"/>
                          </a:solidFill>
                          <a:uFillTx/>
                          <a:latin typeface="+mn-lt"/>
                          <a:ea typeface="+mn-ea"/>
                          <a:cs typeface="+mn-cs"/>
                          <a:sym typeface="Helvetica Neue Light"/>
                        </a:rPr>
                        <a:t>jedoch</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nur</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insoweit,als</a:t>
                      </a:r>
                      <a:r>
                        <a:rPr lang="en-US" sz="1500" b="0" i="0" u="none" strike="noStrike" cap="none" spc="0" baseline="0" dirty="0">
                          <a:solidFill>
                            <a:schemeClr val="dk1"/>
                          </a:solidFill>
                          <a:uFillTx/>
                          <a:latin typeface="+mn-lt"/>
                          <a:ea typeface="+mn-ea"/>
                          <a:cs typeface="+mn-cs"/>
                          <a:sym typeface="Helvetica Neue Light"/>
                        </a:rPr>
                        <a:t> die </a:t>
                      </a:r>
                      <a:r>
                        <a:rPr lang="en-US" sz="1500" b="0" i="0" u="none" strike="noStrike" cap="none" spc="0" baseline="0" dirty="0" err="1">
                          <a:solidFill>
                            <a:schemeClr val="dk1"/>
                          </a:solidFill>
                          <a:uFillTx/>
                          <a:latin typeface="+mn-lt"/>
                          <a:ea typeface="+mn-ea"/>
                          <a:cs typeface="+mn-cs"/>
                          <a:sym typeface="Helvetica Neue Light"/>
                        </a:rPr>
                        <a:t>Synergie</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stiftenden</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Maßnahmen</a:t>
                      </a:r>
                      <a:r>
                        <a:rPr lang="en-US" sz="1500" b="0" i="0" u="none" strike="noStrike" cap="none" spc="0" baseline="0" dirty="0">
                          <a:solidFill>
                            <a:schemeClr val="dk1"/>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bereits</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eingeleitet</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oder</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im</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Unternehmenskonzept</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dokumentiert</a:t>
                      </a:r>
                      <a:r>
                        <a:rPr lang="en-US" sz="1500" b="1" i="0" u="none" strike="noStrike" cap="none" spc="0" baseline="0" dirty="0">
                          <a:solidFill>
                            <a:srgbClr val="FF0000"/>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sind</a:t>
                      </a:r>
                      <a:r>
                        <a:rPr lang="en-US" sz="1500" b="0" i="0" u="none" strike="noStrike" cap="none" spc="0" baseline="0" dirty="0">
                          <a:solidFill>
                            <a:schemeClr val="dk1"/>
                          </a:solidFill>
                          <a:uFillTx/>
                          <a:latin typeface="+mn-lt"/>
                          <a:ea typeface="+mn-ea"/>
                          <a:cs typeface="+mn-cs"/>
                          <a:sym typeface="Helvetica Neue Light"/>
                        </a:rPr>
                        <a:t>.</a:t>
                      </a:r>
                    </a:p>
                  </a:txBody>
                  <a:tcPr>
                    <a:solidFill>
                      <a:srgbClr val="EFE1D1"/>
                    </a:solidFill>
                  </a:tcPr>
                </a:tc>
                <a:extLst>
                  <a:ext uri="{0D108BD9-81ED-4DB2-BD59-A6C34878D82A}">
                    <a16:rowId xmlns:a16="http://schemas.microsoft.com/office/drawing/2014/main" val="2329921068"/>
                  </a:ext>
                </a:extLst>
              </a:tr>
            </a:tbl>
          </a:graphicData>
        </a:graphic>
      </p:graphicFrame>
    </p:spTree>
    <p:extLst>
      <p:ext uri="{BB962C8B-B14F-4D97-AF65-F5344CB8AC3E}">
        <p14:creationId xmlns:p14="http://schemas.microsoft.com/office/powerpoint/2010/main" val="336405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32800" y="1660220"/>
            <a:ext cx="8752774" cy="3357137"/>
          </a:xfrm>
        </p:spPr>
        <p:txBody>
          <a:bodyPr/>
          <a:lstStyle/>
          <a:p>
            <a:pPr marL="457200" indent="-457200">
              <a:buAutoNum type="arabicPeriod"/>
            </a:pPr>
            <a:r>
              <a:rPr lang="de-AT" sz="2800" b="0" dirty="0"/>
              <a:t>Problemstellung</a:t>
            </a:r>
          </a:p>
          <a:p>
            <a:pPr marL="457200" indent="-457200">
              <a:buAutoNum type="arabicPeriod"/>
            </a:pPr>
            <a:r>
              <a:rPr lang="de-AT" sz="2800" b="0" dirty="0"/>
              <a:t>Grundlagen</a:t>
            </a:r>
          </a:p>
          <a:p>
            <a:pPr marL="457200" indent="-457200">
              <a:buAutoNum type="arabicPeriod"/>
            </a:pPr>
            <a:r>
              <a:rPr lang="de-AT" sz="2800" b="0" dirty="0"/>
              <a:t>Marktwert</a:t>
            </a:r>
          </a:p>
          <a:p>
            <a:pPr marL="457200" indent="-457200">
              <a:buAutoNum type="arabicPeriod"/>
            </a:pPr>
            <a:r>
              <a:rPr lang="de-AT" sz="2800" b="0" dirty="0"/>
              <a:t>Objektivierter Unternehmenswert</a:t>
            </a:r>
          </a:p>
          <a:p>
            <a:pPr marL="457200" indent="-457200">
              <a:buAutoNum type="arabicPeriod"/>
            </a:pPr>
            <a:r>
              <a:rPr lang="de-AT" sz="2800" b="0" dirty="0"/>
              <a:t>Gleichgewichtsmodell des IDW</a:t>
            </a:r>
          </a:p>
          <a:p>
            <a:pPr marL="457200" indent="-457200">
              <a:buAutoNum type="arabicPeriod"/>
            </a:pPr>
            <a:r>
              <a:rPr lang="de-AT" sz="2800" b="0" dirty="0"/>
              <a:t>Identitätsbedingungen</a:t>
            </a:r>
          </a:p>
          <a:p>
            <a:pPr marL="457200" indent="-457200">
              <a:buAutoNum type="arabicPeriod"/>
            </a:pPr>
            <a:r>
              <a:rPr lang="de-AT" sz="2800" b="0" dirty="0"/>
              <a:t>Schlussfolgerungen und Thesen</a:t>
            </a:r>
          </a:p>
        </p:txBody>
      </p:sp>
      <p:sp>
        <p:nvSpPr>
          <p:cNvPr id="4" name="Foliennummernplatzhalter 3"/>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2</a:t>
            </a:fld>
            <a:endParaRPr lang="de-DE" dirty="0"/>
          </a:p>
        </p:txBody>
      </p:sp>
      <p:sp>
        <p:nvSpPr>
          <p:cNvPr id="6" name="Titel 5"/>
          <p:cNvSpPr>
            <a:spLocks noGrp="1"/>
          </p:cNvSpPr>
          <p:nvPr>
            <p:ph type="title"/>
          </p:nvPr>
        </p:nvSpPr>
        <p:spPr/>
        <p:txBody>
          <a:bodyPr/>
          <a:lstStyle/>
          <a:p>
            <a:r>
              <a:rPr lang="de-AT" sz="2600" dirty="0"/>
              <a:t>Der objektivierte Unternehmenswert – ein Marktwert?</a:t>
            </a:r>
          </a:p>
        </p:txBody>
      </p:sp>
      <p:sp>
        <p:nvSpPr>
          <p:cNvPr id="7" name="Inhaltsplatzhalter 6"/>
          <p:cNvSpPr>
            <a:spLocks noGrp="1"/>
          </p:cNvSpPr>
          <p:nvPr>
            <p:ph sz="quarter" idx="20"/>
          </p:nvPr>
        </p:nvSpPr>
        <p:spPr/>
        <p:txBody>
          <a:bodyPr/>
          <a:lstStyle/>
          <a:p>
            <a:r>
              <a:rPr lang="de-AT" dirty="0"/>
              <a:t>Inhalt</a:t>
            </a:r>
          </a:p>
        </p:txBody>
      </p:sp>
      <p:sp>
        <p:nvSpPr>
          <p:cNvPr id="9" name="Fußzeilenplatzhalter 8"/>
          <p:cNvSpPr>
            <a:spLocks noGrp="1"/>
          </p:cNvSpPr>
          <p:nvPr>
            <p:ph type="ftr" sz="quarter" idx="11"/>
          </p:nvPr>
        </p:nvSpPr>
        <p:spPr/>
        <p:txBody>
          <a:bodyPr/>
          <a:lstStyle/>
          <a:p>
            <a:r>
              <a:rPr lang="de-AT" sz="1200" dirty="0"/>
              <a:t>Der objektivierte Unternehmenswert – ein Marktwert?</a:t>
            </a:r>
          </a:p>
        </p:txBody>
      </p:sp>
    </p:spTree>
    <p:extLst>
      <p:ext uri="{BB962C8B-B14F-4D97-AF65-F5344CB8AC3E}">
        <p14:creationId xmlns:p14="http://schemas.microsoft.com/office/powerpoint/2010/main" val="408989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20</a:t>
            </a:fld>
            <a:endParaRPr lang="de-DE" dirty="0"/>
          </a:p>
        </p:txBody>
      </p:sp>
      <p:sp>
        <p:nvSpPr>
          <p:cNvPr id="6" name="Titel 5"/>
          <p:cNvSpPr>
            <a:spLocks noGrp="1"/>
          </p:cNvSpPr>
          <p:nvPr>
            <p:ph type="title"/>
          </p:nvPr>
        </p:nvSpPr>
        <p:spPr/>
        <p:txBody>
          <a:bodyPr/>
          <a:lstStyle/>
          <a:p>
            <a:r>
              <a:rPr lang="de-DE" dirty="0"/>
              <a:t>4. Objektivierter Unternehmenswert</a:t>
            </a:r>
            <a:endParaRPr lang="de-AT" dirty="0"/>
          </a:p>
        </p:txBody>
      </p:sp>
      <p:graphicFrame>
        <p:nvGraphicFramePr>
          <p:cNvPr id="16" name="Tabelle 4">
            <a:extLst>
              <a:ext uri="{FF2B5EF4-FFF2-40B4-BE49-F238E27FC236}">
                <a16:creationId xmlns:a16="http://schemas.microsoft.com/office/drawing/2014/main" id="{E89D8FF3-A9AA-4669-B2F2-0E29B54BD967}"/>
              </a:ext>
            </a:extLst>
          </p:cNvPr>
          <p:cNvGraphicFramePr>
            <a:graphicFrameLocks/>
          </p:cNvGraphicFramePr>
          <p:nvPr>
            <p:extLst>
              <p:ext uri="{D42A27DB-BD31-4B8C-83A1-F6EECF244321}">
                <p14:modId xmlns:p14="http://schemas.microsoft.com/office/powerpoint/2010/main" val="2634211609"/>
              </p:ext>
            </p:extLst>
          </p:nvPr>
        </p:nvGraphicFramePr>
        <p:xfrm>
          <a:off x="595312" y="1509713"/>
          <a:ext cx="4285680" cy="2941599"/>
        </p:xfrm>
        <a:graphic>
          <a:graphicData uri="http://schemas.openxmlformats.org/drawingml/2006/table">
            <a:tbl>
              <a:tblPr firstRow="1" bandRow="1">
                <a:tableStyleId>{5C22544A-7EE6-4342-B048-85BDC9FD1C3A}</a:tableStyleId>
              </a:tblPr>
              <a:tblGrid>
                <a:gridCol w="4285680">
                  <a:extLst>
                    <a:ext uri="{9D8B030D-6E8A-4147-A177-3AD203B41FA5}">
                      <a16:colId xmlns:a16="http://schemas.microsoft.com/office/drawing/2014/main" val="3256940458"/>
                    </a:ext>
                  </a:extLst>
                </a:gridCol>
              </a:tblGrid>
              <a:tr h="321080">
                <a:tc>
                  <a:txBody>
                    <a:bodyPr/>
                    <a:lstStyle/>
                    <a:p>
                      <a:pPr marL="0" algn="ctr" eaLnBrk="1" hangingPunct="1"/>
                      <a:r>
                        <a:rPr lang="de-DE" sz="1600" b="1" dirty="0">
                          <a:solidFill>
                            <a:schemeClr val="bg1"/>
                          </a:solidFill>
                          <a:latin typeface="+mn-lt"/>
                          <a:ea typeface="+mn-ea"/>
                          <a:cs typeface="+mn-cs"/>
                        </a:rPr>
                        <a:t>KFS</a:t>
                      </a:r>
                      <a:r>
                        <a:rPr lang="de-DE" sz="1600" b="1" baseline="0" dirty="0">
                          <a:solidFill>
                            <a:schemeClr val="bg1"/>
                          </a:solidFill>
                          <a:latin typeface="+mn-lt"/>
                          <a:ea typeface="+mn-ea"/>
                          <a:cs typeface="+mn-cs"/>
                        </a:rPr>
                        <a:t>/BW 1</a:t>
                      </a:r>
                      <a:endParaRPr lang="de-AT" sz="1600" b="1" dirty="0">
                        <a:solidFill>
                          <a:schemeClr val="bg1"/>
                        </a:solidFill>
                        <a:latin typeface="+mn-lt"/>
                        <a:ea typeface="+mn-ea"/>
                        <a:cs typeface="+mn-cs"/>
                      </a:endParaRPr>
                    </a:p>
                  </a:txBody>
                  <a:tcPr>
                    <a:solidFill>
                      <a:schemeClr val="tx2">
                        <a:lumMod val="75000"/>
                      </a:schemeClr>
                    </a:solidFill>
                  </a:tcPr>
                </a:tc>
                <a:extLst>
                  <a:ext uri="{0D108BD9-81ED-4DB2-BD59-A6C34878D82A}">
                    <a16:rowId xmlns:a16="http://schemas.microsoft.com/office/drawing/2014/main" val="3228023009"/>
                  </a:ext>
                </a:extLst>
              </a:tr>
              <a:tr h="2606319">
                <a:tc>
                  <a:txBody>
                    <a:bodyPr/>
                    <a:lstStyle/>
                    <a:p>
                      <a:pPr marL="0" marR="0" indent="0" algn="l" defTabSz="410766" rtl="0" eaLnBrk="1" latinLnBrk="0" hangingPunct="1">
                        <a:lnSpc>
                          <a:spcPct val="100000"/>
                        </a:lnSpc>
                        <a:spcBef>
                          <a:spcPts val="0"/>
                        </a:spcBef>
                        <a:spcAft>
                          <a:spcPts val="0"/>
                        </a:spcAft>
                        <a:buClrTx/>
                        <a:buSzTx/>
                        <a:buFont typeface="Wingdings" panose="05000000000000000000" pitchFamily="2" charset="2"/>
                        <a:buNone/>
                        <a:tabLst>
                          <a:tab pos="357188" algn="l"/>
                        </a:tabLst>
                      </a:pPr>
                      <a:r>
                        <a:rPr lang="en-US" sz="1500" b="0" i="0" u="none" strike="noStrike" cap="none" spc="0" baseline="0" dirty="0">
                          <a:solidFill>
                            <a:schemeClr val="dk1"/>
                          </a:solidFill>
                          <a:uFillTx/>
                          <a:latin typeface="+mn-lt"/>
                          <a:ea typeface="+mn-ea"/>
                          <a:cs typeface="+mn-cs"/>
                          <a:sym typeface="Helvetica Neue Light"/>
                        </a:rPr>
                        <a:t>(149) Der objektivierten Wert </a:t>
                      </a:r>
                      <a:r>
                        <a:rPr lang="en-US" sz="1500" b="0" i="0" u="none" strike="noStrike" cap="none" spc="0" baseline="0" dirty="0" err="1">
                          <a:solidFill>
                            <a:schemeClr val="dk1"/>
                          </a:solidFill>
                          <a:uFillTx/>
                          <a:latin typeface="+mn-lt"/>
                          <a:ea typeface="+mn-ea"/>
                          <a:cs typeface="+mn-cs"/>
                          <a:sym typeface="Helvetica Neue Light"/>
                        </a:rPr>
                        <a:t>eines</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Unternehmens-anteils</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ergibt</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sich</a:t>
                      </a:r>
                      <a:r>
                        <a:rPr lang="en-US" sz="1500" b="0" i="0" u="none" strike="noStrike" cap="none" spc="0" baseline="0" dirty="0">
                          <a:solidFill>
                            <a:schemeClr val="dk1"/>
                          </a:solidFill>
                          <a:uFillTx/>
                          <a:latin typeface="+mn-lt"/>
                          <a:ea typeface="+mn-ea"/>
                          <a:cs typeface="+mn-cs"/>
                          <a:sym typeface="Helvetica Neue Light"/>
                        </a:rPr>
                        <a:t> in der Regel </a:t>
                      </a:r>
                      <a:r>
                        <a:rPr lang="en-US" sz="1500" b="0" i="0" u="none" strike="noStrike" cap="none" spc="0" baseline="0" dirty="0" err="1">
                          <a:solidFill>
                            <a:schemeClr val="dk1"/>
                          </a:solidFill>
                          <a:uFillTx/>
                          <a:latin typeface="+mn-lt"/>
                          <a:ea typeface="+mn-ea"/>
                          <a:cs typeface="+mn-cs"/>
                          <a:sym typeface="Helvetica Neue Light"/>
                        </a:rPr>
                        <a:t>aus</a:t>
                      </a:r>
                      <a:r>
                        <a:rPr lang="en-US" sz="1500" b="0" i="0" u="none" strike="noStrike" cap="none" spc="0" baseline="0" dirty="0">
                          <a:solidFill>
                            <a:schemeClr val="dk1"/>
                          </a:solidFill>
                          <a:uFillTx/>
                          <a:latin typeface="+mn-lt"/>
                          <a:ea typeface="+mn-ea"/>
                          <a:cs typeface="+mn-cs"/>
                          <a:sym typeface="Helvetica Neue Light"/>
                        </a:rPr>
                        <a:t> der </a:t>
                      </a:r>
                      <a:r>
                        <a:rPr lang="en-US" sz="1500" b="1" i="0" u="none" strike="noStrike" cap="none" spc="0" baseline="0" dirty="0" err="1">
                          <a:solidFill>
                            <a:srgbClr val="FF0000"/>
                          </a:solidFill>
                          <a:uFillTx/>
                          <a:latin typeface="+mn-lt"/>
                          <a:ea typeface="+mn-ea"/>
                          <a:cs typeface="+mn-cs"/>
                          <a:sym typeface="Helvetica Neue Light"/>
                        </a:rPr>
                        <a:t>Multiplikation</a:t>
                      </a:r>
                      <a:r>
                        <a:rPr lang="en-US" sz="1500" b="1" i="0" u="none" strike="noStrike" cap="none" spc="0" baseline="0" dirty="0">
                          <a:solidFill>
                            <a:srgbClr val="FF0000"/>
                          </a:solidFill>
                          <a:uFillTx/>
                          <a:latin typeface="+mn-lt"/>
                          <a:ea typeface="+mn-ea"/>
                          <a:cs typeface="+mn-cs"/>
                          <a:sym typeface="Helvetica Neue Light"/>
                        </a:rPr>
                        <a:t> des objektivierten </a:t>
                      </a:r>
                      <a:r>
                        <a:rPr lang="en-US" sz="1500" b="1" i="0" u="none" strike="noStrike" cap="none" spc="0" baseline="0" dirty="0" err="1">
                          <a:solidFill>
                            <a:srgbClr val="FF0000"/>
                          </a:solidFill>
                          <a:uFillTx/>
                          <a:latin typeface="+mn-lt"/>
                          <a:ea typeface="+mn-ea"/>
                          <a:cs typeface="+mn-cs"/>
                          <a:sym typeface="Helvetica Neue Light"/>
                        </a:rPr>
                        <a:t>Gesamtwerts</a:t>
                      </a:r>
                      <a:r>
                        <a:rPr lang="en-US" sz="1500" b="1" i="0" u="none" strike="noStrike" cap="none" spc="0" baseline="0" dirty="0">
                          <a:solidFill>
                            <a:srgbClr val="FF0000"/>
                          </a:solidFill>
                          <a:uFillTx/>
                          <a:latin typeface="+mn-lt"/>
                          <a:ea typeface="+mn-ea"/>
                          <a:cs typeface="+mn-cs"/>
                          <a:sym typeface="Helvetica Neue Light"/>
                        </a:rPr>
                        <a:t> des </a:t>
                      </a:r>
                      <a:r>
                        <a:rPr lang="en-US" sz="1500" b="1" i="0" u="none" strike="noStrike" cap="none" spc="0" baseline="0" dirty="0" err="1">
                          <a:solidFill>
                            <a:srgbClr val="FF0000"/>
                          </a:solidFill>
                          <a:uFillTx/>
                          <a:latin typeface="+mn-lt"/>
                          <a:ea typeface="+mn-ea"/>
                          <a:cs typeface="+mn-cs"/>
                          <a:sym typeface="Helvetica Neue Light"/>
                        </a:rPr>
                        <a:t>Unternehmens</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mit</a:t>
                      </a:r>
                      <a:r>
                        <a:rPr lang="en-US" sz="1500" b="1" i="0" u="none" strike="noStrike" cap="none" spc="0" baseline="0" dirty="0">
                          <a:solidFill>
                            <a:srgbClr val="FF0000"/>
                          </a:solidFill>
                          <a:uFillTx/>
                          <a:latin typeface="+mn-lt"/>
                          <a:ea typeface="+mn-ea"/>
                          <a:cs typeface="+mn-cs"/>
                          <a:sym typeface="Helvetica Neue Light"/>
                        </a:rPr>
                        <a:t> dem </a:t>
                      </a:r>
                      <a:r>
                        <a:rPr lang="en-US" sz="1500" b="1" i="0" u="none" strike="noStrike" cap="none" spc="0" baseline="0" dirty="0" err="1">
                          <a:solidFill>
                            <a:srgbClr val="FF0000"/>
                          </a:solidFill>
                          <a:uFillTx/>
                          <a:latin typeface="+mn-lt"/>
                          <a:ea typeface="+mn-ea"/>
                          <a:cs typeface="+mn-cs"/>
                          <a:sym typeface="Helvetica Neue Light"/>
                        </a:rPr>
                        <a:t>jeweiligen</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Beteiligungsprozentsatz</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indirekte</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Methode</a:t>
                      </a:r>
                      <a:r>
                        <a:rPr lang="en-US" sz="1500" b="1" i="0" u="none" strike="noStrike" cap="none" spc="0" baseline="0" dirty="0">
                          <a:solidFill>
                            <a:srgbClr val="FF0000"/>
                          </a:solidFill>
                          <a:uFillTx/>
                          <a:latin typeface="+mn-lt"/>
                          <a:ea typeface="+mn-ea"/>
                          <a:cs typeface="+mn-cs"/>
                          <a:sym typeface="Helvetica Neue Light"/>
                        </a:rPr>
                        <a:t>)</a:t>
                      </a:r>
                      <a:r>
                        <a:rPr lang="en-US" sz="1500" b="0" i="0" u="none" strike="noStrike" cap="none" spc="0" baseline="0" dirty="0">
                          <a:solidFill>
                            <a:schemeClr val="dk1"/>
                          </a:solidFill>
                          <a:uFillTx/>
                          <a:latin typeface="+mn-lt"/>
                          <a:ea typeface="+mn-ea"/>
                          <a:cs typeface="+mn-cs"/>
                          <a:sym typeface="Helvetica Neue Light"/>
                        </a:rPr>
                        <a:t>. Die </a:t>
                      </a:r>
                      <a:r>
                        <a:rPr lang="en-US" sz="1500" b="0" i="0" u="none" strike="noStrike" cap="none" spc="0" baseline="0" dirty="0" err="1">
                          <a:solidFill>
                            <a:schemeClr val="dk1"/>
                          </a:solidFill>
                          <a:uFillTx/>
                          <a:latin typeface="+mn-lt"/>
                          <a:ea typeface="+mn-ea"/>
                          <a:cs typeface="+mn-cs"/>
                          <a:sym typeface="Helvetica Neue Light"/>
                        </a:rPr>
                        <a:t>Berücksichtigung</a:t>
                      </a:r>
                      <a:r>
                        <a:rPr lang="en-US" sz="1500" b="0" i="0" u="none" strike="noStrike" cap="none" spc="0" baseline="0" dirty="0">
                          <a:solidFill>
                            <a:schemeClr val="dk1"/>
                          </a:solidFill>
                          <a:uFillTx/>
                          <a:latin typeface="+mn-lt"/>
                          <a:ea typeface="+mn-ea"/>
                          <a:cs typeface="+mn-cs"/>
                          <a:sym typeface="Helvetica Neue Light"/>
                        </a:rPr>
                        <a:t> von </a:t>
                      </a:r>
                      <a:r>
                        <a:rPr lang="en-US" sz="1500" b="0" i="0" u="none" strike="noStrike" cap="none" spc="0" baseline="0" dirty="0" err="1">
                          <a:solidFill>
                            <a:schemeClr val="dk1"/>
                          </a:solidFill>
                          <a:uFillTx/>
                          <a:latin typeface="+mn-lt"/>
                          <a:ea typeface="+mn-ea"/>
                          <a:cs typeface="+mn-cs"/>
                          <a:sym typeface="Helvetica Neue Light"/>
                        </a:rPr>
                        <a:t>Minderheitsab</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oder</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zuschlägen</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ist</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unzulässig</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Einer</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unterschiedlichen</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Ausstattung</a:t>
                      </a:r>
                      <a:r>
                        <a:rPr lang="en-US" sz="1500" b="0" i="0" u="none" strike="noStrike" cap="none" spc="0" baseline="0" dirty="0">
                          <a:solidFill>
                            <a:schemeClr val="dk1"/>
                          </a:solidFill>
                          <a:uFillTx/>
                          <a:latin typeface="+mn-lt"/>
                          <a:ea typeface="+mn-ea"/>
                          <a:cs typeface="+mn-cs"/>
                          <a:sym typeface="Helvetica Neue Light"/>
                        </a:rPr>
                        <a:t> von </a:t>
                      </a:r>
                      <a:r>
                        <a:rPr lang="en-US" sz="1500" b="0" i="0" u="none" strike="noStrike" cap="none" spc="0" baseline="0" dirty="0" err="1">
                          <a:solidFill>
                            <a:schemeClr val="dk1"/>
                          </a:solidFill>
                          <a:uFillTx/>
                          <a:latin typeface="+mn-lt"/>
                          <a:ea typeface="+mn-ea"/>
                          <a:cs typeface="+mn-cs"/>
                          <a:sym typeface="Helvetica Neue Light"/>
                        </a:rPr>
                        <a:t>Unterneh-mensanteilen</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mit</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Vermögensrechten</a:t>
                      </a:r>
                      <a:r>
                        <a:rPr lang="en-US" sz="1500" b="0" i="0" u="none" strike="noStrike" cap="none" spc="0" baseline="0" dirty="0">
                          <a:solidFill>
                            <a:schemeClr val="dk1"/>
                          </a:solidFill>
                          <a:uFillTx/>
                          <a:latin typeface="+mn-lt"/>
                          <a:ea typeface="+mn-ea"/>
                          <a:cs typeface="+mn-cs"/>
                          <a:sym typeface="Helvetica Neue Light"/>
                        </a:rPr>
                        <a:t> (zB </a:t>
                      </a:r>
                      <a:r>
                        <a:rPr lang="en-US" sz="1500" b="0" i="0" u="none" strike="noStrike" cap="none" spc="0" baseline="0" dirty="0" err="1">
                          <a:solidFill>
                            <a:schemeClr val="dk1"/>
                          </a:solidFill>
                          <a:uFillTx/>
                          <a:latin typeface="+mn-lt"/>
                          <a:ea typeface="+mn-ea"/>
                          <a:cs typeface="+mn-cs"/>
                          <a:sym typeface="Helvetica Neue Light"/>
                        </a:rPr>
                        <a:t>Vorzugsaktien</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ist</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allerdings</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bei</a:t>
                      </a:r>
                      <a:r>
                        <a:rPr lang="en-US" sz="1500" b="0" i="0" u="none" strike="noStrike" cap="none" spc="0" baseline="0" dirty="0">
                          <a:solidFill>
                            <a:schemeClr val="dk1"/>
                          </a:solidFill>
                          <a:uFillTx/>
                          <a:latin typeface="+mn-lt"/>
                          <a:ea typeface="+mn-ea"/>
                          <a:cs typeface="+mn-cs"/>
                          <a:sym typeface="Helvetica Neue Light"/>
                        </a:rPr>
                        <a:t> der </a:t>
                      </a:r>
                      <a:r>
                        <a:rPr lang="en-US" sz="1500" b="0" i="0" u="none" strike="noStrike" cap="none" spc="0" baseline="0" dirty="0" err="1">
                          <a:solidFill>
                            <a:schemeClr val="dk1"/>
                          </a:solidFill>
                          <a:uFillTx/>
                          <a:latin typeface="+mn-lt"/>
                          <a:ea typeface="+mn-ea"/>
                          <a:cs typeface="+mn-cs"/>
                          <a:sym typeface="Helvetica Neue Light"/>
                        </a:rPr>
                        <a:t>Bewertung</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Rechnung</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zu</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tragen</a:t>
                      </a:r>
                      <a:r>
                        <a:rPr lang="en-US" sz="1500" b="0" i="0" u="none" strike="noStrike" cap="none" spc="0" baseline="0" dirty="0">
                          <a:solidFill>
                            <a:schemeClr val="dk1"/>
                          </a:solidFill>
                          <a:uFillTx/>
                          <a:latin typeface="+mn-lt"/>
                          <a:ea typeface="+mn-ea"/>
                          <a:cs typeface="+mn-cs"/>
                          <a:sym typeface="Helvetica Neue Light"/>
                        </a:rPr>
                        <a:t>. </a:t>
                      </a:r>
                    </a:p>
                    <a:p>
                      <a:pPr marL="0" marR="0" indent="0" algn="l" defTabSz="410766" rtl="0" eaLnBrk="1" latinLnBrk="0" hangingPunct="1">
                        <a:lnSpc>
                          <a:spcPct val="100000"/>
                        </a:lnSpc>
                        <a:spcBef>
                          <a:spcPts val="0"/>
                        </a:spcBef>
                        <a:spcAft>
                          <a:spcPts val="0"/>
                        </a:spcAft>
                        <a:buClrTx/>
                        <a:buSzTx/>
                        <a:buFont typeface="Wingdings" panose="05000000000000000000" pitchFamily="2" charset="2"/>
                        <a:buNone/>
                        <a:tabLst>
                          <a:tab pos="357188" algn="l"/>
                        </a:tabLst>
                      </a:pPr>
                      <a:endParaRPr lang="en-US" sz="1500" b="0" i="0" u="none" strike="noStrike" cap="none" spc="0" baseline="0" dirty="0">
                        <a:solidFill>
                          <a:schemeClr val="dk1"/>
                        </a:solidFill>
                        <a:uFillTx/>
                        <a:latin typeface="+mn-lt"/>
                        <a:ea typeface="+mn-ea"/>
                        <a:cs typeface="+mn-cs"/>
                        <a:sym typeface="Helvetica Neue Light"/>
                      </a:endParaRPr>
                    </a:p>
                  </a:txBody>
                  <a:tcPr>
                    <a:solidFill>
                      <a:schemeClr val="accent3">
                        <a:lumMod val="20000"/>
                        <a:lumOff val="80000"/>
                      </a:schemeClr>
                    </a:solidFill>
                  </a:tcPr>
                </a:tc>
                <a:extLst>
                  <a:ext uri="{0D108BD9-81ED-4DB2-BD59-A6C34878D82A}">
                    <a16:rowId xmlns:a16="http://schemas.microsoft.com/office/drawing/2014/main" val="2329921068"/>
                  </a:ext>
                </a:extLst>
              </a:tr>
            </a:tbl>
          </a:graphicData>
        </a:graphic>
      </p:graphicFrame>
      <p:sp>
        <p:nvSpPr>
          <p:cNvPr id="7" name="Inhaltsplatzhalter 6"/>
          <p:cNvSpPr>
            <a:spLocks noGrp="1"/>
          </p:cNvSpPr>
          <p:nvPr>
            <p:ph sz="quarter" idx="20"/>
          </p:nvPr>
        </p:nvSpPr>
        <p:spPr>
          <a:xfrm>
            <a:off x="532800" y="762000"/>
            <a:ext cx="7778684" cy="428604"/>
          </a:xfrm>
        </p:spPr>
        <p:txBody>
          <a:bodyPr/>
          <a:lstStyle/>
          <a:p>
            <a:r>
              <a:rPr lang="de-AT" dirty="0"/>
              <a:t>Anteilsbewertung: Quotaler Unternehmenswert</a:t>
            </a:r>
          </a:p>
        </p:txBody>
      </p:sp>
      <p:sp>
        <p:nvSpPr>
          <p:cNvPr id="8" name="Fußzeilenplatzhalter 8">
            <a:extLst>
              <a:ext uri="{FF2B5EF4-FFF2-40B4-BE49-F238E27FC236}">
                <a16:creationId xmlns:a16="http://schemas.microsoft.com/office/drawing/2014/main" id="{527A57AF-A09F-4763-A892-879E8101D1B0}"/>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
        <p:nvSpPr>
          <p:cNvPr id="13" name="Rechteck: abgerundete Ecken 17">
            <a:extLst>
              <a:ext uri="{FF2B5EF4-FFF2-40B4-BE49-F238E27FC236}">
                <a16:creationId xmlns:a16="http://schemas.microsoft.com/office/drawing/2014/main" id="{0B7AB885-BE6A-4B2A-8C01-9507BDD0673B}"/>
              </a:ext>
            </a:extLst>
          </p:cNvPr>
          <p:cNvSpPr/>
          <p:nvPr/>
        </p:nvSpPr>
        <p:spPr>
          <a:xfrm>
            <a:off x="3656856" y="4630797"/>
            <a:ext cx="4176464" cy="1079018"/>
          </a:xfrm>
          <a:prstGeom prst="roundRect">
            <a:avLst/>
          </a:prstGeom>
          <a:solidFill>
            <a:schemeClr val="accent5">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ctr">
              <a:buNone/>
            </a:pPr>
            <a:r>
              <a:rPr lang="de-AT" sz="1800" b="1" dirty="0"/>
              <a:t>Finanzielle Kontrolle </a:t>
            </a:r>
          </a:p>
          <a:p>
            <a:pPr marL="0" indent="0" algn="ctr">
              <a:buNone/>
            </a:pPr>
            <a:r>
              <a:rPr lang="de-AT" sz="1800" b="1" dirty="0"/>
              <a:t>als implizite Annahme bei der Ermittlung objektivierter Unternehmenswerte </a:t>
            </a:r>
          </a:p>
        </p:txBody>
      </p:sp>
      <p:sp>
        <p:nvSpPr>
          <p:cNvPr id="3" name="Pfeil nach rechts 2"/>
          <p:cNvSpPr/>
          <p:nvPr/>
        </p:nvSpPr>
        <p:spPr>
          <a:xfrm>
            <a:off x="2720752" y="4976620"/>
            <a:ext cx="690376" cy="373219"/>
          </a:xfrm>
          <a:prstGeom prst="rightArrow">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aphicFrame>
        <p:nvGraphicFramePr>
          <p:cNvPr id="9" name="Tabelle 4">
            <a:extLst>
              <a:ext uri="{FF2B5EF4-FFF2-40B4-BE49-F238E27FC236}">
                <a16:creationId xmlns:a16="http://schemas.microsoft.com/office/drawing/2014/main" id="{E89D8FF3-A9AA-4669-B2F2-0E29B54BD967}"/>
              </a:ext>
            </a:extLst>
          </p:cNvPr>
          <p:cNvGraphicFramePr>
            <a:graphicFrameLocks/>
          </p:cNvGraphicFramePr>
          <p:nvPr>
            <p:extLst>
              <p:ext uri="{D42A27DB-BD31-4B8C-83A1-F6EECF244321}">
                <p14:modId xmlns:p14="http://schemas.microsoft.com/office/powerpoint/2010/main" val="1801320667"/>
              </p:ext>
            </p:extLst>
          </p:nvPr>
        </p:nvGraphicFramePr>
        <p:xfrm>
          <a:off x="4989932" y="1509712"/>
          <a:ext cx="4285680" cy="2941599"/>
        </p:xfrm>
        <a:graphic>
          <a:graphicData uri="http://schemas.openxmlformats.org/drawingml/2006/table">
            <a:tbl>
              <a:tblPr firstRow="1" bandRow="1">
                <a:tableStyleId>{5C22544A-7EE6-4342-B048-85BDC9FD1C3A}</a:tableStyleId>
              </a:tblPr>
              <a:tblGrid>
                <a:gridCol w="4285680">
                  <a:extLst>
                    <a:ext uri="{9D8B030D-6E8A-4147-A177-3AD203B41FA5}">
                      <a16:colId xmlns:a16="http://schemas.microsoft.com/office/drawing/2014/main" val="3256940458"/>
                    </a:ext>
                  </a:extLst>
                </a:gridCol>
              </a:tblGrid>
              <a:tr h="321080">
                <a:tc>
                  <a:txBody>
                    <a:bodyPr/>
                    <a:lstStyle/>
                    <a:p>
                      <a:pPr marL="0" algn="ctr" eaLnBrk="1" hangingPunct="1"/>
                      <a:r>
                        <a:rPr lang="de-DE" sz="1600" b="1" baseline="0" dirty="0">
                          <a:solidFill>
                            <a:srgbClr val="796853"/>
                          </a:solidFill>
                          <a:latin typeface="+mn-lt"/>
                          <a:ea typeface="+mn-ea"/>
                          <a:cs typeface="+mn-cs"/>
                        </a:rPr>
                        <a:t>IDW S 1</a:t>
                      </a:r>
                      <a:endParaRPr lang="de-AT" sz="1600" b="1" dirty="0">
                        <a:solidFill>
                          <a:srgbClr val="796853"/>
                        </a:solidFill>
                        <a:latin typeface="+mn-lt"/>
                        <a:ea typeface="+mn-ea"/>
                        <a:cs typeface="+mn-cs"/>
                      </a:endParaRPr>
                    </a:p>
                  </a:txBody>
                  <a:tcPr>
                    <a:solidFill>
                      <a:srgbClr val="EFE1D1"/>
                    </a:solidFill>
                  </a:tcPr>
                </a:tc>
                <a:extLst>
                  <a:ext uri="{0D108BD9-81ED-4DB2-BD59-A6C34878D82A}">
                    <a16:rowId xmlns:a16="http://schemas.microsoft.com/office/drawing/2014/main" val="3228023009"/>
                  </a:ext>
                </a:extLst>
              </a:tr>
              <a:tr h="2606319">
                <a:tc>
                  <a:txBody>
                    <a:bodyPr/>
                    <a:lstStyle/>
                    <a:p>
                      <a:pPr marL="0" marR="0" indent="0" algn="l" defTabSz="410766" rtl="0" eaLnBrk="1" latinLnBrk="0" hangingPunct="1">
                        <a:lnSpc>
                          <a:spcPct val="100000"/>
                        </a:lnSpc>
                        <a:spcBef>
                          <a:spcPts val="0"/>
                        </a:spcBef>
                        <a:spcAft>
                          <a:spcPts val="0"/>
                        </a:spcAft>
                        <a:buClrTx/>
                        <a:buSzTx/>
                        <a:buFont typeface="Wingdings" panose="05000000000000000000" pitchFamily="2" charset="2"/>
                        <a:buNone/>
                        <a:tabLst>
                          <a:tab pos="357188" algn="l"/>
                        </a:tabLst>
                      </a:pPr>
                      <a:r>
                        <a:rPr lang="en-US" sz="1500" b="0" i="0" u="none" strike="noStrike" cap="none" spc="0" baseline="0" dirty="0">
                          <a:solidFill>
                            <a:schemeClr val="dk1"/>
                          </a:solidFill>
                          <a:uFillTx/>
                          <a:latin typeface="+mn-lt"/>
                          <a:ea typeface="+mn-ea"/>
                          <a:cs typeface="+mn-cs"/>
                          <a:sym typeface="Helvetica Neue Light"/>
                        </a:rPr>
                        <a:t>(13) Der </a:t>
                      </a:r>
                      <a:r>
                        <a:rPr lang="en-US" sz="1500" b="0" i="0" u="none" strike="noStrike" cap="none" spc="0" baseline="0" dirty="0" err="1">
                          <a:solidFill>
                            <a:schemeClr val="dk1"/>
                          </a:solidFill>
                          <a:uFillTx/>
                          <a:latin typeface="+mn-lt"/>
                          <a:ea typeface="+mn-ea"/>
                          <a:cs typeface="+mn-cs"/>
                          <a:sym typeface="Helvetica Neue Light"/>
                        </a:rPr>
                        <a:t>objektivierte</a:t>
                      </a:r>
                      <a:r>
                        <a:rPr lang="en-US" sz="1500" b="0" i="0" u="none" strike="noStrike" cap="none" spc="0" baseline="0" dirty="0">
                          <a:solidFill>
                            <a:schemeClr val="dk1"/>
                          </a:solidFill>
                          <a:uFillTx/>
                          <a:latin typeface="+mn-lt"/>
                          <a:ea typeface="+mn-ea"/>
                          <a:cs typeface="+mn-cs"/>
                          <a:sym typeface="Helvetica Neue Light"/>
                        </a:rPr>
                        <a:t> Wert des </a:t>
                      </a:r>
                      <a:r>
                        <a:rPr lang="en-US" sz="1500" b="0" i="0" u="none" strike="noStrike" cap="none" spc="0" baseline="0" dirty="0" err="1">
                          <a:solidFill>
                            <a:schemeClr val="dk1"/>
                          </a:solidFill>
                          <a:uFillTx/>
                          <a:latin typeface="+mn-lt"/>
                          <a:ea typeface="+mn-ea"/>
                          <a:cs typeface="+mn-cs"/>
                          <a:sym typeface="Helvetica Neue Light"/>
                        </a:rPr>
                        <a:t>Unternehmens-anteils</a:t>
                      </a:r>
                      <a:r>
                        <a:rPr lang="en-US" sz="1500" b="0" i="0" u="none" strike="noStrike" cap="none" spc="0" baseline="0" dirty="0">
                          <a:solidFill>
                            <a:schemeClr val="dk1"/>
                          </a:solidFill>
                          <a:uFillTx/>
                          <a:latin typeface="+mn-lt"/>
                          <a:ea typeface="+mn-ea"/>
                          <a:cs typeface="+mn-cs"/>
                          <a:sym typeface="Helvetica Neue Light"/>
                        </a:rPr>
                        <a:t> </a:t>
                      </a:r>
                      <a:r>
                        <a:rPr lang="en-US" sz="1500" b="0" i="0" u="none" strike="noStrike" cap="none" spc="0" baseline="0" dirty="0" err="1">
                          <a:solidFill>
                            <a:schemeClr val="dk1"/>
                          </a:solidFill>
                          <a:uFillTx/>
                          <a:latin typeface="+mn-lt"/>
                          <a:ea typeface="+mn-ea"/>
                          <a:cs typeface="+mn-cs"/>
                          <a:sym typeface="Helvetica Neue Light"/>
                        </a:rPr>
                        <a:t>entspricht</a:t>
                      </a:r>
                      <a:r>
                        <a:rPr lang="en-US" sz="1500" b="0" i="0" u="none" strike="noStrike" cap="none" spc="0" baseline="0" dirty="0">
                          <a:solidFill>
                            <a:schemeClr val="dk1"/>
                          </a:solidFill>
                          <a:uFillTx/>
                          <a:latin typeface="+mn-lt"/>
                          <a:ea typeface="+mn-ea"/>
                          <a:cs typeface="+mn-cs"/>
                          <a:sym typeface="Helvetica Neue Light"/>
                        </a:rPr>
                        <a:t> dem </a:t>
                      </a:r>
                      <a:r>
                        <a:rPr lang="en-US" sz="1500" b="1" i="0" u="none" strike="noStrike" cap="none" spc="0" baseline="0" dirty="0" err="1">
                          <a:solidFill>
                            <a:srgbClr val="FF0000"/>
                          </a:solidFill>
                          <a:uFillTx/>
                          <a:latin typeface="+mn-lt"/>
                          <a:ea typeface="+mn-ea"/>
                          <a:cs typeface="+mn-cs"/>
                          <a:sym typeface="Helvetica Neue Light"/>
                        </a:rPr>
                        <a:t>quotalen</a:t>
                      </a:r>
                      <a:r>
                        <a:rPr lang="en-US" sz="1500" b="1" i="0" u="none" strike="noStrike" cap="none" spc="0" baseline="0" dirty="0">
                          <a:solidFill>
                            <a:srgbClr val="FF0000"/>
                          </a:solidFill>
                          <a:uFillTx/>
                          <a:latin typeface="+mn-lt"/>
                          <a:ea typeface="+mn-ea"/>
                          <a:cs typeface="+mn-cs"/>
                          <a:sym typeface="Helvetica Neue Light"/>
                        </a:rPr>
                        <a:t> </a:t>
                      </a:r>
                      <a:r>
                        <a:rPr lang="en-US" sz="1500" b="1" i="0" u="none" strike="noStrike" cap="none" spc="0" baseline="0" dirty="0" err="1">
                          <a:solidFill>
                            <a:srgbClr val="FF0000"/>
                          </a:solidFill>
                          <a:uFillTx/>
                          <a:latin typeface="+mn-lt"/>
                          <a:ea typeface="+mn-ea"/>
                          <a:cs typeface="+mn-cs"/>
                          <a:sym typeface="Helvetica Neue Light"/>
                        </a:rPr>
                        <a:t>Wertanteil</a:t>
                      </a:r>
                      <a:r>
                        <a:rPr lang="en-US" sz="1500" b="1" i="0" u="none" strike="noStrike" cap="none" spc="0" baseline="0" dirty="0">
                          <a:solidFill>
                            <a:srgbClr val="FF0000"/>
                          </a:solidFill>
                          <a:uFillTx/>
                          <a:latin typeface="+mn-lt"/>
                          <a:ea typeface="+mn-ea"/>
                          <a:cs typeface="+mn-cs"/>
                          <a:sym typeface="Helvetica Neue Light"/>
                        </a:rPr>
                        <a:t> am objektivierten </a:t>
                      </a:r>
                      <a:r>
                        <a:rPr lang="en-US" sz="1500" b="1" i="0" u="none" strike="noStrike" cap="none" spc="0" baseline="0" dirty="0" err="1">
                          <a:solidFill>
                            <a:srgbClr val="FF0000"/>
                          </a:solidFill>
                          <a:uFillTx/>
                          <a:latin typeface="+mn-lt"/>
                          <a:ea typeface="+mn-ea"/>
                          <a:cs typeface="+mn-cs"/>
                          <a:sym typeface="Helvetica Neue Light"/>
                        </a:rPr>
                        <a:t>Gesamtwert</a:t>
                      </a:r>
                      <a:r>
                        <a:rPr lang="en-US" sz="1500" b="1" i="0" u="none" strike="noStrike" cap="none" spc="0" baseline="0" dirty="0">
                          <a:solidFill>
                            <a:srgbClr val="FF0000"/>
                          </a:solidFill>
                          <a:uFillTx/>
                          <a:latin typeface="+mn-lt"/>
                          <a:ea typeface="+mn-ea"/>
                          <a:cs typeface="+mn-cs"/>
                          <a:sym typeface="Helvetica Neue Light"/>
                        </a:rPr>
                        <a:t> des </a:t>
                      </a:r>
                      <a:r>
                        <a:rPr lang="en-US" sz="1500" b="1" i="0" u="none" strike="noStrike" cap="none" spc="0" baseline="0" dirty="0" err="1">
                          <a:solidFill>
                            <a:srgbClr val="FF0000"/>
                          </a:solidFill>
                          <a:uFillTx/>
                          <a:latin typeface="+mn-lt"/>
                          <a:ea typeface="+mn-ea"/>
                          <a:cs typeface="+mn-cs"/>
                          <a:sym typeface="Helvetica Neue Light"/>
                        </a:rPr>
                        <a:t>Unternehmens</a:t>
                      </a:r>
                      <a:r>
                        <a:rPr lang="en-US" sz="1500" b="1" i="0" u="none" strike="noStrike" cap="none" spc="0" baseline="0" dirty="0">
                          <a:solidFill>
                            <a:srgbClr val="FF0000"/>
                          </a:solidFill>
                          <a:uFillTx/>
                          <a:latin typeface="+mn-lt"/>
                          <a:ea typeface="+mn-ea"/>
                          <a:cs typeface="+mn-cs"/>
                          <a:sym typeface="Helvetica Neue Light"/>
                        </a:rPr>
                        <a:t>. </a:t>
                      </a:r>
                      <a:r>
                        <a:rPr lang="en-US" sz="1500" b="0" i="0" u="none" strike="noStrike" cap="none" spc="0" baseline="0" dirty="0">
                          <a:solidFill>
                            <a:schemeClr val="dk1"/>
                          </a:solidFill>
                          <a:uFillTx/>
                          <a:latin typeface="+mn-lt"/>
                          <a:ea typeface="+mn-ea"/>
                          <a:cs typeface="+mn-cs"/>
                          <a:sym typeface="Helvetica Neue Light"/>
                        </a:rPr>
                        <a:t>(…) </a:t>
                      </a:r>
                    </a:p>
                    <a:p>
                      <a:pPr marL="0" marR="0" indent="0" algn="l" defTabSz="410766" rtl="0" eaLnBrk="1" latinLnBrk="0" hangingPunct="1">
                        <a:lnSpc>
                          <a:spcPct val="100000"/>
                        </a:lnSpc>
                        <a:spcBef>
                          <a:spcPts val="0"/>
                        </a:spcBef>
                        <a:spcAft>
                          <a:spcPts val="0"/>
                        </a:spcAft>
                        <a:buClrTx/>
                        <a:buSzTx/>
                        <a:buFont typeface="Wingdings" panose="05000000000000000000" pitchFamily="2" charset="2"/>
                        <a:buNone/>
                        <a:tabLst>
                          <a:tab pos="357188" algn="l"/>
                        </a:tabLst>
                      </a:pPr>
                      <a:endParaRPr lang="en-US" sz="1500" b="0" i="0" u="none" strike="noStrike" cap="none" spc="0" baseline="0" dirty="0">
                        <a:solidFill>
                          <a:schemeClr val="dk1"/>
                        </a:solidFill>
                        <a:uFillTx/>
                        <a:latin typeface="+mn-lt"/>
                        <a:ea typeface="+mn-ea"/>
                        <a:cs typeface="+mn-cs"/>
                        <a:sym typeface="Helvetica Neue Light"/>
                      </a:endParaRPr>
                    </a:p>
                  </a:txBody>
                  <a:tcPr>
                    <a:solidFill>
                      <a:srgbClr val="EFE1D1"/>
                    </a:solidFill>
                  </a:tcPr>
                </a:tc>
                <a:extLst>
                  <a:ext uri="{0D108BD9-81ED-4DB2-BD59-A6C34878D82A}">
                    <a16:rowId xmlns:a16="http://schemas.microsoft.com/office/drawing/2014/main" val="2329921068"/>
                  </a:ext>
                </a:extLst>
              </a:tr>
            </a:tbl>
          </a:graphicData>
        </a:graphic>
      </p:graphicFrame>
    </p:spTree>
    <p:extLst>
      <p:ext uri="{BB962C8B-B14F-4D97-AF65-F5344CB8AC3E}">
        <p14:creationId xmlns:p14="http://schemas.microsoft.com/office/powerpoint/2010/main" val="2292257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6D97092-6EB4-40DA-A465-0743D8855AEC}"/>
              </a:ext>
            </a:extLst>
          </p:cNvPr>
          <p:cNvSpPr>
            <a:spLocks noGrp="1"/>
          </p:cNvSpPr>
          <p:nvPr>
            <p:ph type="title"/>
          </p:nvPr>
        </p:nvSpPr>
        <p:spPr/>
        <p:txBody>
          <a:bodyPr/>
          <a:lstStyle/>
          <a:p>
            <a:r>
              <a:rPr lang="de-AT" dirty="0"/>
              <a:t>4. Objektivierter Unternehmenswert</a:t>
            </a:r>
            <a:endParaRPr lang="de-AT" dirty="0">
              <a:highlight>
                <a:srgbClr val="FFFF00"/>
              </a:highlight>
            </a:endParaRPr>
          </a:p>
        </p:txBody>
      </p:sp>
      <p:sp>
        <p:nvSpPr>
          <p:cNvPr id="5" name="Inhaltsplatzhalter 4">
            <a:extLst>
              <a:ext uri="{FF2B5EF4-FFF2-40B4-BE49-F238E27FC236}">
                <a16:creationId xmlns:a16="http://schemas.microsoft.com/office/drawing/2014/main" id="{AD675C3B-7A11-4486-A2D5-D51C03BD7AEF}"/>
              </a:ext>
            </a:extLst>
          </p:cNvPr>
          <p:cNvSpPr>
            <a:spLocks noGrp="1"/>
          </p:cNvSpPr>
          <p:nvPr>
            <p:ph sz="quarter" idx="20"/>
          </p:nvPr>
        </p:nvSpPr>
        <p:spPr/>
        <p:txBody>
          <a:bodyPr/>
          <a:lstStyle/>
          <a:p>
            <a:r>
              <a:rPr lang="de-AT" dirty="0"/>
              <a:t>Begriffsmerkmale</a:t>
            </a:r>
          </a:p>
        </p:txBody>
      </p:sp>
      <p:sp>
        <p:nvSpPr>
          <p:cNvPr id="6" name="Foliennummernplatzhalter 5">
            <a:extLst>
              <a:ext uri="{FF2B5EF4-FFF2-40B4-BE49-F238E27FC236}">
                <a16:creationId xmlns:a16="http://schemas.microsoft.com/office/drawing/2014/main" id="{4F4640B3-6F81-4867-817C-40121C37076A}"/>
              </a:ext>
            </a:extLst>
          </p:cNvPr>
          <p:cNvSpPr>
            <a:spLocks noGrp="1"/>
          </p:cNvSpPr>
          <p:nvPr>
            <p:ph type="sldNum" sz="quarter" idx="12"/>
          </p:nvPr>
        </p:nvSpPr>
        <p:spPr/>
        <p:txBody>
          <a:bodyPr/>
          <a:lstStyle/>
          <a:p>
            <a:fld id="{94EA9344-C1D6-4830-9264-F36AACD1C02C}" type="slidenum">
              <a:rPr lang="de-AT" smtClean="0"/>
              <a:pPr/>
              <a:t>21</a:t>
            </a:fld>
            <a:endParaRPr lang="de-AT" dirty="0"/>
          </a:p>
        </p:txBody>
      </p:sp>
      <p:sp>
        <p:nvSpPr>
          <p:cNvPr id="9" name="Fußzeilenplatzhalter 8">
            <a:extLst>
              <a:ext uri="{FF2B5EF4-FFF2-40B4-BE49-F238E27FC236}">
                <a16:creationId xmlns:a16="http://schemas.microsoft.com/office/drawing/2014/main" id="{2A087BFA-48BF-41A8-AF30-4176CFC4628D}"/>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
        <p:nvSpPr>
          <p:cNvPr id="3" name="Pfeil nach rechts 2"/>
          <p:cNvSpPr/>
          <p:nvPr/>
        </p:nvSpPr>
        <p:spPr>
          <a:xfrm rot="10800000">
            <a:off x="7747023" y="2420888"/>
            <a:ext cx="504056"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9" name="Pfeil nach rechts 38"/>
          <p:cNvSpPr/>
          <p:nvPr/>
        </p:nvSpPr>
        <p:spPr>
          <a:xfrm rot="10800000">
            <a:off x="7747024" y="4615036"/>
            <a:ext cx="504056"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0" name="Pfeil nach rechts 39"/>
          <p:cNvSpPr/>
          <p:nvPr/>
        </p:nvSpPr>
        <p:spPr>
          <a:xfrm rot="10800000">
            <a:off x="7747024" y="5042322"/>
            <a:ext cx="504056"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1" name="Pfeil nach rechts 40"/>
          <p:cNvSpPr/>
          <p:nvPr/>
        </p:nvSpPr>
        <p:spPr>
          <a:xfrm rot="10800000">
            <a:off x="7747024" y="5488657"/>
            <a:ext cx="504056"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2" name="Pfeil nach rechts 41"/>
          <p:cNvSpPr/>
          <p:nvPr/>
        </p:nvSpPr>
        <p:spPr>
          <a:xfrm rot="10800000">
            <a:off x="7747024" y="4182988"/>
            <a:ext cx="504056"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 name="Grafik 1">
            <a:extLst>
              <a:ext uri="{FF2B5EF4-FFF2-40B4-BE49-F238E27FC236}">
                <a16:creationId xmlns:a16="http://schemas.microsoft.com/office/drawing/2014/main" id="{93EDCFD3-2964-44A3-A2E9-847169EC61DF}"/>
              </a:ext>
            </a:extLst>
          </p:cNvPr>
          <p:cNvPicPr>
            <a:picLocks noChangeAspect="1"/>
          </p:cNvPicPr>
          <p:nvPr/>
        </p:nvPicPr>
        <p:blipFill>
          <a:blip r:embed="rId2"/>
          <a:stretch>
            <a:fillRect/>
          </a:stretch>
        </p:blipFill>
        <p:spPr>
          <a:xfrm>
            <a:off x="776537" y="1200747"/>
            <a:ext cx="6768752" cy="5252589"/>
          </a:xfrm>
          <a:prstGeom prst="rect">
            <a:avLst/>
          </a:prstGeom>
        </p:spPr>
      </p:pic>
      <p:sp>
        <p:nvSpPr>
          <p:cNvPr id="13" name="Pfeil nach rechts 40">
            <a:extLst>
              <a:ext uri="{FF2B5EF4-FFF2-40B4-BE49-F238E27FC236}">
                <a16:creationId xmlns:a16="http://schemas.microsoft.com/office/drawing/2014/main" id="{BC81BEFB-B6E5-44B2-9620-9E8EE8FD6C03}"/>
              </a:ext>
            </a:extLst>
          </p:cNvPr>
          <p:cNvSpPr/>
          <p:nvPr/>
        </p:nvSpPr>
        <p:spPr>
          <a:xfrm rot="10800000">
            <a:off x="7747024" y="5958805"/>
            <a:ext cx="504056"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538390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6D97092-6EB4-40DA-A465-0743D8855AEC}"/>
              </a:ext>
            </a:extLst>
          </p:cNvPr>
          <p:cNvSpPr>
            <a:spLocks noGrp="1"/>
          </p:cNvSpPr>
          <p:nvPr>
            <p:ph type="title"/>
          </p:nvPr>
        </p:nvSpPr>
        <p:spPr/>
        <p:txBody>
          <a:bodyPr/>
          <a:lstStyle/>
          <a:p>
            <a:r>
              <a:rPr lang="de-AT" dirty="0"/>
              <a:t>4. Objektivierter Unternehmenswert</a:t>
            </a:r>
            <a:endParaRPr lang="de-AT" dirty="0">
              <a:highlight>
                <a:srgbClr val="FFFF00"/>
              </a:highlight>
            </a:endParaRPr>
          </a:p>
        </p:txBody>
      </p:sp>
      <p:sp>
        <p:nvSpPr>
          <p:cNvPr id="5" name="Inhaltsplatzhalter 4">
            <a:extLst>
              <a:ext uri="{FF2B5EF4-FFF2-40B4-BE49-F238E27FC236}">
                <a16:creationId xmlns:a16="http://schemas.microsoft.com/office/drawing/2014/main" id="{AD675C3B-7A11-4486-A2D5-D51C03BD7AEF}"/>
              </a:ext>
            </a:extLst>
          </p:cNvPr>
          <p:cNvSpPr>
            <a:spLocks noGrp="1"/>
          </p:cNvSpPr>
          <p:nvPr>
            <p:ph sz="quarter" idx="20"/>
          </p:nvPr>
        </p:nvSpPr>
        <p:spPr/>
        <p:txBody>
          <a:bodyPr/>
          <a:lstStyle/>
          <a:p>
            <a:r>
              <a:rPr lang="de-AT" dirty="0"/>
              <a:t>Einordnung</a:t>
            </a:r>
          </a:p>
        </p:txBody>
      </p:sp>
      <p:sp>
        <p:nvSpPr>
          <p:cNvPr id="6" name="Foliennummernplatzhalter 5">
            <a:extLst>
              <a:ext uri="{FF2B5EF4-FFF2-40B4-BE49-F238E27FC236}">
                <a16:creationId xmlns:a16="http://schemas.microsoft.com/office/drawing/2014/main" id="{4F4640B3-6F81-4867-817C-40121C37076A}"/>
              </a:ext>
            </a:extLst>
          </p:cNvPr>
          <p:cNvSpPr>
            <a:spLocks noGrp="1"/>
          </p:cNvSpPr>
          <p:nvPr>
            <p:ph type="sldNum" sz="quarter" idx="12"/>
          </p:nvPr>
        </p:nvSpPr>
        <p:spPr/>
        <p:txBody>
          <a:bodyPr/>
          <a:lstStyle/>
          <a:p>
            <a:fld id="{94EA9344-C1D6-4830-9264-F36AACD1C02C}" type="slidenum">
              <a:rPr lang="de-AT" smtClean="0"/>
              <a:pPr/>
              <a:t>22</a:t>
            </a:fld>
            <a:endParaRPr lang="de-AT" dirty="0"/>
          </a:p>
        </p:txBody>
      </p:sp>
      <p:sp>
        <p:nvSpPr>
          <p:cNvPr id="9" name="Fußzeilenplatzhalter 8">
            <a:extLst>
              <a:ext uri="{FF2B5EF4-FFF2-40B4-BE49-F238E27FC236}">
                <a16:creationId xmlns:a16="http://schemas.microsoft.com/office/drawing/2014/main" id="{2A087BFA-48BF-41A8-AF30-4176CFC4628D}"/>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pic>
        <p:nvPicPr>
          <p:cNvPr id="2" name="Grafik 1">
            <a:extLst>
              <a:ext uri="{FF2B5EF4-FFF2-40B4-BE49-F238E27FC236}">
                <a16:creationId xmlns:a16="http://schemas.microsoft.com/office/drawing/2014/main" id="{5FB875C3-7256-43BB-A798-93AB1732BAE7}"/>
              </a:ext>
            </a:extLst>
          </p:cNvPr>
          <p:cNvPicPr>
            <a:picLocks noChangeAspect="1"/>
          </p:cNvPicPr>
          <p:nvPr/>
        </p:nvPicPr>
        <p:blipFill>
          <a:blip r:embed="rId2"/>
          <a:stretch>
            <a:fillRect/>
          </a:stretch>
        </p:blipFill>
        <p:spPr>
          <a:xfrm>
            <a:off x="1460612" y="1484840"/>
            <a:ext cx="6984776" cy="4770603"/>
          </a:xfrm>
          <a:prstGeom prst="rect">
            <a:avLst/>
          </a:prstGeom>
        </p:spPr>
      </p:pic>
    </p:spTree>
    <p:extLst>
      <p:ext uri="{BB962C8B-B14F-4D97-AF65-F5344CB8AC3E}">
        <p14:creationId xmlns:p14="http://schemas.microsoft.com/office/powerpoint/2010/main" val="2947772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de-AT" dirty="0"/>
          </a:p>
          <a:p>
            <a:r>
              <a:rPr lang="de-AT" dirty="0" smtClean="0"/>
              <a:t>Fehlende Möglichkeit, aus rechtlicher Sicht erforderliche „Verkehrswerte“ für </a:t>
            </a:r>
            <a:r>
              <a:rPr lang="de-AT" dirty="0" smtClean="0">
                <a:solidFill>
                  <a:srgbClr val="FF0000"/>
                </a:solidFill>
              </a:rPr>
              <a:t>Unternehmen „im Ganzen“</a:t>
            </a:r>
            <a:r>
              <a:rPr lang="de-AT" dirty="0" smtClean="0"/>
              <a:t> festzustellen</a:t>
            </a:r>
            <a:endParaRPr lang="de-AT" dirty="0"/>
          </a:p>
          <a:p>
            <a:pPr lvl="2"/>
            <a:r>
              <a:rPr lang="de-AT" dirty="0" smtClean="0"/>
              <a:t>Orientierung an gesellschaftsrechtlichen Abfindungen (Squeeze Out)</a:t>
            </a:r>
          </a:p>
          <a:p>
            <a:pPr lvl="2"/>
            <a:r>
              <a:rPr lang="de-AT" dirty="0" smtClean="0"/>
              <a:t>Ganze Unternehmen stellen inhomogene Güter dar</a:t>
            </a:r>
            <a:endParaRPr lang="de-AT" dirty="0"/>
          </a:p>
          <a:p>
            <a:pPr lvl="2"/>
            <a:r>
              <a:rPr lang="de-AT" dirty="0" smtClean="0"/>
              <a:t>Fehlen eines </a:t>
            </a:r>
            <a:r>
              <a:rPr lang="de-AT" dirty="0" smtClean="0"/>
              <a:t>Marktpreisbildungsprozesses</a:t>
            </a:r>
          </a:p>
          <a:p>
            <a:pPr lvl="2"/>
            <a:r>
              <a:rPr lang="de-AT" dirty="0" smtClean="0"/>
              <a:t>„Markttypischer Erwerber“ stellt kein eindeutiges Konzept dar</a:t>
            </a:r>
            <a:endParaRPr lang="de-AT" dirty="0" smtClean="0"/>
          </a:p>
          <a:p>
            <a:pPr marL="0" lvl="2" indent="0">
              <a:buNone/>
            </a:pPr>
            <a:endParaRPr lang="de-AT" dirty="0"/>
          </a:p>
          <a:p>
            <a:pPr marL="0" lvl="2" indent="0">
              <a:buNone/>
            </a:pPr>
            <a:endParaRPr lang="de-AT" dirty="0" smtClean="0"/>
          </a:p>
          <a:p>
            <a:pPr lvl="2"/>
            <a:endParaRPr lang="de-AT" dirty="0" smtClean="0"/>
          </a:p>
          <a:p>
            <a:pPr marL="0" lvl="2" indent="0">
              <a:buNone/>
            </a:pPr>
            <a:endParaRPr lang="de-AT" b="1" dirty="0" smtClean="0"/>
          </a:p>
          <a:p>
            <a:pPr marL="0" lvl="2" indent="0">
              <a:buNone/>
            </a:pPr>
            <a:endParaRPr lang="de-AT" b="1" dirty="0"/>
          </a:p>
          <a:p>
            <a:pPr marL="0" lvl="2" indent="0">
              <a:buNone/>
            </a:pPr>
            <a:r>
              <a:rPr lang="de-AT" b="1" dirty="0" smtClean="0"/>
              <a:t>Abgrenzung vom „Verkehrswert“ für </a:t>
            </a:r>
            <a:r>
              <a:rPr lang="de-AT" b="1" dirty="0" smtClean="0">
                <a:solidFill>
                  <a:srgbClr val="FF0000"/>
                </a:solidFill>
              </a:rPr>
              <a:t>Anteile an Unternehmen</a:t>
            </a:r>
          </a:p>
          <a:p>
            <a:pPr lvl="2"/>
            <a:r>
              <a:rPr lang="de-AT" dirty="0" smtClean="0"/>
              <a:t>Verkehrswerte für börsennotierte Anteile feststellbar</a:t>
            </a:r>
            <a:endParaRPr lang="de-AT" dirty="0"/>
          </a:p>
        </p:txBody>
      </p:sp>
      <p:sp>
        <p:nvSpPr>
          <p:cNvPr id="4" name="Foliennummernplatzhalter 3"/>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23</a:t>
            </a:fld>
            <a:endParaRPr lang="de-DE" dirty="0"/>
          </a:p>
        </p:txBody>
      </p:sp>
      <p:sp>
        <p:nvSpPr>
          <p:cNvPr id="6" name="Titel 5"/>
          <p:cNvSpPr>
            <a:spLocks noGrp="1"/>
          </p:cNvSpPr>
          <p:nvPr>
            <p:ph type="title"/>
          </p:nvPr>
        </p:nvSpPr>
        <p:spPr/>
        <p:txBody>
          <a:bodyPr/>
          <a:lstStyle/>
          <a:p>
            <a:r>
              <a:rPr lang="de-AT" dirty="0"/>
              <a:t>5</a:t>
            </a:r>
            <a:r>
              <a:rPr lang="de-AT" dirty="0" smtClean="0"/>
              <a:t>. Gleichgewichtsmodell des IDW</a:t>
            </a:r>
            <a:endParaRPr lang="de-AT" dirty="0"/>
          </a:p>
        </p:txBody>
      </p:sp>
      <p:sp>
        <p:nvSpPr>
          <p:cNvPr id="7" name="Inhaltsplatzhalter 6"/>
          <p:cNvSpPr>
            <a:spLocks noGrp="1"/>
          </p:cNvSpPr>
          <p:nvPr>
            <p:ph sz="quarter" idx="20"/>
          </p:nvPr>
        </p:nvSpPr>
        <p:spPr/>
        <p:txBody>
          <a:bodyPr/>
          <a:lstStyle/>
          <a:p>
            <a:r>
              <a:rPr lang="de-AT" dirty="0" smtClean="0"/>
              <a:t>Ausgangspunkt</a:t>
            </a:r>
            <a:endParaRPr lang="de-AT" dirty="0"/>
          </a:p>
        </p:txBody>
      </p:sp>
      <p:sp>
        <p:nvSpPr>
          <p:cNvPr id="8" name="Fußzeilenplatzhalter 8">
            <a:extLst>
              <a:ext uri="{FF2B5EF4-FFF2-40B4-BE49-F238E27FC236}">
                <a16:creationId xmlns:a16="http://schemas.microsoft.com/office/drawing/2014/main" id="{C8ECAB13-1506-4C49-92EC-3D74521C4F88}"/>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
        <p:nvSpPr>
          <p:cNvPr id="9" name="Rechteck: abgerundete Ecken 17">
            <a:extLst>
              <a:ext uri="{FF2B5EF4-FFF2-40B4-BE49-F238E27FC236}">
                <a16:creationId xmlns:a16="http://schemas.microsoft.com/office/drawing/2014/main" id="{0B7AB885-BE6A-4B2A-8C01-9507BDD0673B}"/>
              </a:ext>
            </a:extLst>
          </p:cNvPr>
          <p:cNvSpPr/>
          <p:nvPr/>
        </p:nvSpPr>
        <p:spPr>
          <a:xfrm>
            <a:off x="3080792" y="3933056"/>
            <a:ext cx="4176464" cy="772551"/>
          </a:xfrm>
          <a:prstGeom prst="roundRect">
            <a:avLst/>
          </a:prstGeom>
          <a:solidFill>
            <a:schemeClr val="accent5">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ctr">
              <a:buNone/>
            </a:pPr>
            <a:r>
              <a:rPr lang="de-AT" sz="1800" b="1" dirty="0" smtClean="0"/>
              <a:t>Objektivierter Unternehmenswert  </a:t>
            </a:r>
            <a:endParaRPr lang="de-AT" sz="1800" b="1" dirty="0"/>
          </a:p>
          <a:p>
            <a:pPr marL="0" indent="0" algn="ctr">
              <a:buNone/>
            </a:pPr>
            <a:r>
              <a:rPr lang="de-AT" sz="1800" b="1" dirty="0"/>
              <a:t>als </a:t>
            </a:r>
            <a:r>
              <a:rPr lang="de-AT" sz="1800" b="1" dirty="0" smtClean="0"/>
              <a:t>Näherung für den „Verkehrswert“</a:t>
            </a:r>
            <a:endParaRPr lang="de-AT" sz="1800" b="1" dirty="0"/>
          </a:p>
        </p:txBody>
      </p:sp>
      <p:sp>
        <p:nvSpPr>
          <p:cNvPr id="10" name="Pfeil nach rechts 9"/>
          <p:cNvSpPr/>
          <p:nvPr/>
        </p:nvSpPr>
        <p:spPr>
          <a:xfrm>
            <a:off x="2144688" y="4125645"/>
            <a:ext cx="690376" cy="373219"/>
          </a:xfrm>
          <a:prstGeom prst="rightArrow">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719199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24</a:t>
            </a:fld>
            <a:endParaRPr lang="de-DE" dirty="0"/>
          </a:p>
        </p:txBody>
      </p:sp>
      <p:sp>
        <p:nvSpPr>
          <p:cNvPr id="4" name="Titel 3"/>
          <p:cNvSpPr>
            <a:spLocks noGrp="1"/>
          </p:cNvSpPr>
          <p:nvPr>
            <p:ph type="title"/>
          </p:nvPr>
        </p:nvSpPr>
        <p:spPr/>
        <p:txBody>
          <a:bodyPr/>
          <a:lstStyle/>
          <a:p>
            <a:r>
              <a:rPr lang="de-DE" dirty="0"/>
              <a:t>5. Gleichgewichtsmodell des IDW</a:t>
            </a:r>
            <a:endParaRPr lang="de-AT" dirty="0"/>
          </a:p>
        </p:txBody>
      </p:sp>
      <p:sp>
        <p:nvSpPr>
          <p:cNvPr id="44" name="Textplatzhalter 8">
            <a:extLst>
              <a:ext uri="{FF2B5EF4-FFF2-40B4-BE49-F238E27FC236}">
                <a16:creationId xmlns:a16="http://schemas.microsoft.com/office/drawing/2014/main" id="{336414FB-6340-4485-93E6-5569E6D2B5A2}"/>
              </a:ext>
            </a:extLst>
          </p:cNvPr>
          <p:cNvSpPr>
            <a:spLocks noGrp="1"/>
          </p:cNvSpPr>
          <p:nvPr>
            <p:ph type="body" sz="quarter" idx="22"/>
          </p:nvPr>
        </p:nvSpPr>
        <p:spPr>
          <a:xfrm>
            <a:off x="533400" y="6084000"/>
            <a:ext cx="8742189" cy="167077"/>
          </a:xfrm>
        </p:spPr>
        <p:txBody>
          <a:bodyPr/>
          <a:lstStyle/>
          <a:p>
            <a:r>
              <a:rPr lang="de-AT" i="1" dirty="0"/>
              <a:t>Castedello</a:t>
            </a:r>
            <a:r>
              <a:rPr lang="de-AT" dirty="0"/>
              <a:t> (2018) A Rz 13</a:t>
            </a:r>
          </a:p>
        </p:txBody>
      </p:sp>
      <p:sp>
        <p:nvSpPr>
          <p:cNvPr id="20" name="Fußzeilenplatzhalter 8">
            <a:extLst>
              <a:ext uri="{FF2B5EF4-FFF2-40B4-BE49-F238E27FC236}">
                <a16:creationId xmlns:a16="http://schemas.microsoft.com/office/drawing/2014/main" id="{59A68FE9-A1B4-4232-A1A6-ECF6DBF61EB5}"/>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
        <p:nvSpPr>
          <p:cNvPr id="21" name="Inhaltsplatzhalter 4">
            <a:extLst>
              <a:ext uri="{FF2B5EF4-FFF2-40B4-BE49-F238E27FC236}">
                <a16:creationId xmlns:a16="http://schemas.microsoft.com/office/drawing/2014/main" id="{AD675C3B-7A11-4486-A2D5-D51C03BD7AEF}"/>
              </a:ext>
            </a:extLst>
          </p:cNvPr>
          <p:cNvSpPr>
            <a:spLocks noGrp="1"/>
          </p:cNvSpPr>
          <p:nvPr>
            <p:ph sz="quarter" idx="20"/>
          </p:nvPr>
        </p:nvSpPr>
        <p:spPr>
          <a:xfrm>
            <a:off x="532800" y="762000"/>
            <a:ext cx="7778684" cy="428604"/>
          </a:xfrm>
        </p:spPr>
        <p:txBody>
          <a:bodyPr/>
          <a:lstStyle/>
          <a:p>
            <a:r>
              <a:rPr lang="de-AT" dirty="0"/>
              <a:t>Objektivierter Wert als theoretischer Gleichgewichtspreis</a:t>
            </a:r>
          </a:p>
        </p:txBody>
      </p:sp>
      <p:grpSp>
        <p:nvGrpSpPr>
          <p:cNvPr id="8" name="Gruppieren 7">
            <a:extLst>
              <a:ext uri="{FF2B5EF4-FFF2-40B4-BE49-F238E27FC236}">
                <a16:creationId xmlns:a16="http://schemas.microsoft.com/office/drawing/2014/main" id="{6E73B236-2DF9-4D8E-B7F3-9EF761E603EF}"/>
              </a:ext>
            </a:extLst>
          </p:cNvPr>
          <p:cNvGrpSpPr/>
          <p:nvPr/>
        </p:nvGrpSpPr>
        <p:grpSpPr>
          <a:xfrm>
            <a:off x="272480" y="1493226"/>
            <a:ext cx="9402240" cy="4248472"/>
            <a:chOff x="272480" y="1268760"/>
            <a:chExt cx="9402240" cy="4248472"/>
          </a:xfrm>
        </p:grpSpPr>
        <p:pic>
          <p:nvPicPr>
            <p:cNvPr id="9" name="Grafik 8">
              <a:extLst>
                <a:ext uri="{FF2B5EF4-FFF2-40B4-BE49-F238E27FC236}">
                  <a16:creationId xmlns:a16="http://schemas.microsoft.com/office/drawing/2014/main" id="{A7216CE0-B755-46CD-AEB2-D1DEABD5956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2480" y="1268760"/>
              <a:ext cx="5427506" cy="4248472"/>
            </a:xfrm>
            <a:prstGeom prst="rect">
              <a:avLst/>
            </a:prstGeom>
          </p:spPr>
        </p:pic>
        <p:sp>
          <p:nvSpPr>
            <p:cNvPr id="10" name="Geschweifte Klammer rechts 9">
              <a:extLst>
                <a:ext uri="{FF2B5EF4-FFF2-40B4-BE49-F238E27FC236}">
                  <a16:creationId xmlns:a16="http://schemas.microsoft.com/office/drawing/2014/main" id="{E5F3FEA1-ED57-4F93-B733-808F0DDE4FDD}"/>
                </a:ext>
              </a:extLst>
            </p:cNvPr>
            <p:cNvSpPr/>
            <p:nvPr/>
          </p:nvSpPr>
          <p:spPr>
            <a:xfrm>
              <a:off x="4953000" y="1916832"/>
              <a:ext cx="352425" cy="1584176"/>
            </a:xfrm>
            <a:prstGeom prst="rightBrace">
              <a:avLst>
                <a:gd name="adj1" fmla="val 8333"/>
                <a:gd name="adj2" fmla="val 12431"/>
              </a:avLst>
            </a:prstGeom>
            <a:no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de-AT" sz="1800" b="0" i="0" u="none" strike="noStrike" cap="none" spc="0" normalizeH="0" baseline="0">
                <a:ln>
                  <a:noFill/>
                </a:ln>
                <a:solidFill>
                  <a:srgbClr val="000000"/>
                </a:solidFill>
                <a:effectLst/>
                <a:uFillTx/>
              </a:endParaRPr>
            </a:p>
          </p:txBody>
        </p:sp>
        <p:sp>
          <p:nvSpPr>
            <p:cNvPr id="11" name="Textfeld 10">
              <a:extLst>
                <a:ext uri="{FF2B5EF4-FFF2-40B4-BE49-F238E27FC236}">
                  <a16:creationId xmlns:a16="http://schemas.microsoft.com/office/drawing/2014/main" id="{A83292B4-61E6-4DDA-AFFC-0B90F1DA498A}"/>
                </a:ext>
              </a:extLst>
            </p:cNvPr>
            <p:cNvSpPr txBox="1"/>
            <p:nvPr/>
          </p:nvSpPr>
          <p:spPr>
            <a:xfrm>
              <a:off x="5557643" y="1839814"/>
              <a:ext cx="1975891"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000000"/>
                  </a:solidFill>
                  <a:effectLst/>
                  <a:uFillTx/>
                  <a:latin typeface="+mj-lt"/>
                  <a:ea typeface="+mj-ea"/>
                  <a:cs typeface="+mj-cs"/>
                  <a:sym typeface="Helvetica"/>
                </a:rPr>
                <a:t>Bandbreite potenzieller Grenzpreise</a:t>
              </a:r>
              <a:endParaRPr kumimoji="0" lang="de-AT" sz="1400" b="0" i="0" u="none" strike="noStrike" cap="none" spc="0" normalizeH="0" baseline="0" dirty="0">
                <a:ln>
                  <a:noFill/>
                </a:ln>
                <a:solidFill>
                  <a:srgbClr val="000000"/>
                </a:solidFill>
                <a:effectLst/>
                <a:uFillTx/>
                <a:latin typeface="+mj-lt"/>
                <a:ea typeface="+mj-ea"/>
                <a:cs typeface="+mj-cs"/>
                <a:sym typeface="Helvetica"/>
              </a:endParaRPr>
            </a:p>
          </p:txBody>
        </p:sp>
        <p:sp>
          <p:nvSpPr>
            <p:cNvPr id="12" name="Textfeld 11">
              <a:extLst>
                <a:ext uri="{FF2B5EF4-FFF2-40B4-BE49-F238E27FC236}">
                  <a16:creationId xmlns:a16="http://schemas.microsoft.com/office/drawing/2014/main" id="{0974D08F-0EBF-4065-921F-22CB9FEB08C7}"/>
                </a:ext>
              </a:extLst>
            </p:cNvPr>
            <p:cNvSpPr txBox="1"/>
            <p:nvPr/>
          </p:nvSpPr>
          <p:spPr>
            <a:xfrm>
              <a:off x="5557639" y="2829344"/>
              <a:ext cx="1975891"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FF0000"/>
                  </a:solidFill>
                  <a:effectLst/>
                  <a:uFillTx/>
                  <a:latin typeface="+mj-lt"/>
                  <a:ea typeface="+mj-ea"/>
                  <a:cs typeface="+mj-cs"/>
                  <a:sym typeface="Helvetica"/>
                </a:rPr>
                <a:t>(theoretischer) Gleichgewichtspreis</a:t>
              </a:r>
              <a:endParaRPr kumimoji="0" lang="de-AT" sz="1400" b="0" i="0" u="none" strike="noStrike" cap="none" spc="0" normalizeH="0" baseline="0" dirty="0">
                <a:ln>
                  <a:noFill/>
                </a:ln>
                <a:solidFill>
                  <a:srgbClr val="FF0000"/>
                </a:solidFill>
                <a:effectLst/>
                <a:uFillTx/>
                <a:latin typeface="+mj-lt"/>
                <a:ea typeface="+mj-ea"/>
                <a:cs typeface="+mj-cs"/>
                <a:sym typeface="Helvetica"/>
              </a:endParaRPr>
            </a:p>
          </p:txBody>
        </p:sp>
        <p:sp>
          <p:nvSpPr>
            <p:cNvPr id="13" name="Textfeld 12">
              <a:extLst>
                <a:ext uri="{FF2B5EF4-FFF2-40B4-BE49-F238E27FC236}">
                  <a16:creationId xmlns:a16="http://schemas.microsoft.com/office/drawing/2014/main" id="{80BA2AD7-408D-4594-854A-16D2E73C98E2}"/>
                </a:ext>
              </a:extLst>
            </p:cNvPr>
            <p:cNvSpPr txBox="1"/>
            <p:nvPr/>
          </p:nvSpPr>
          <p:spPr>
            <a:xfrm>
              <a:off x="5557641" y="3645932"/>
              <a:ext cx="1975891"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0070C0"/>
                  </a:solidFill>
                  <a:effectLst/>
                  <a:uFillTx/>
                  <a:latin typeface="+mj-lt"/>
                  <a:ea typeface="+mj-ea"/>
                  <a:cs typeface="+mj-cs"/>
                  <a:sym typeface="Helvetica"/>
                </a:rPr>
                <a:t>(beobachtbare) Transaktionspreise</a:t>
              </a:r>
              <a:endParaRPr kumimoji="0" lang="de-AT" sz="1400" b="0" i="0" u="none" strike="noStrike" cap="none" spc="0" normalizeH="0" baseline="0" dirty="0">
                <a:ln>
                  <a:noFill/>
                </a:ln>
                <a:solidFill>
                  <a:srgbClr val="0070C0"/>
                </a:solidFill>
                <a:effectLst/>
                <a:uFillTx/>
                <a:latin typeface="+mj-lt"/>
                <a:ea typeface="+mj-ea"/>
                <a:cs typeface="+mj-cs"/>
                <a:sym typeface="Helvetica"/>
              </a:endParaRPr>
            </a:p>
          </p:txBody>
        </p:sp>
        <p:sp>
          <p:nvSpPr>
            <p:cNvPr id="14" name="Textfeld 13">
              <a:extLst>
                <a:ext uri="{FF2B5EF4-FFF2-40B4-BE49-F238E27FC236}">
                  <a16:creationId xmlns:a16="http://schemas.microsoft.com/office/drawing/2014/main" id="{D9363C94-C3B8-496A-B6D3-97BCFF38B98D}"/>
                </a:ext>
              </a:extLst>
            </p:cNvPr>
            <p:cNvSpPr txBox="1"/>
            <p:nvPr/>
          </p:nvSpPr>
          <p:spPr>
            <a:xfrm>
              <a:off x="7689304" y="1836540"/>
              <a:ext cx="1975891"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000000"/>
                  </a:solidFill>
                  <a:effectLst/>
                  <a:uFillTx/>
                  <a:latin typeface="+mj-lt"/>
                  <a:ea typeface="+mj-ea"/>
                  <a:cs typeface="+mj-cs"/>
                  <a:sym typeface="Helvetica"/>
                </a:rPr>
                <a:t>subjektiver Entscheidungswert</a:t>
              </a:r>
              <a:endParaRPr kumimoji="0" lang="de-AT" sz="1400" b="0" i="0" u="none" strike="noStrike" cap="none" spc="0" normalizeH="0" baseline="0" dirty="0">
                <a:ln>
                  <a:noFill/>
                </a:ln>
                <a:solidFill>
                  <a:srgbClr val="000000"/>
                </a:solidFill>
                <a:effectLst/>
                <a:uFillTx/>
                <a:latin typeface="+mj-lt"/>
                <a:ea typeface="+mj-ea"/>
                <a:cs typeface="+mj-cs"/>
                <a:sym typeface="Helvetica"/>
              </a:endParaRPr>
            </a:p>
          </p:txBody>
        </p:sp>
        <p:sp>
          <p:nvSpPr>
            <p:cNvPr id="15" name="Textfeld 14">
              <a:extLst>
                <a:ext uri="{FF2B5EF4-FFF2-40B4-BE49-F238E27FC236}">
                  <a16:creationId xmlns:a16="http://schemas.microsoft.com/office/drawing/2014/main" id="{87E8082C-AA78-4554-9CA9-0945B1EB5936}"/>
                </a:ext>
              </a:extLst>
            </p:cNvPr>
            <p:cNvSpPr txBox="1"/>
            <p:nvPr/>
          </p:nvSpPr>
          <p:spPr>
            <a:xfrm>
              <a:off x="7689304" y="2835057"/>
              <a:ext cx="1975891"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defTabSz="821531"/>
              <a:r>
                <a:rPr kumimoji="0" lang="de-DE" sz="1400" b="0" i="0" u="none" strike="noStrike" cap="none" spc="0" normalizeH="0" baseline="0" dirty="0">
                  <a:ln>
                    <a:noFill/>
                  </a:ln>
                  <a:effectLst/>
                  <a:uFillTx/>
                  <a:latin typeface="+mj-lt"/>
                  <a:ea typeface="+mj-ea"/>
                  <a:cs typeface="+mj-cs"/>
                  <a:sym typeface="Helvetica"/>
                </a:rPr>
                <a:t>„objektiver“ Wert </a:t>
              </a:r>
              <a:r>
                <a:rPr lang="de-AT" dirty="0">
                  <a:effectLst/>
                  <a:latin typeface="HelveticaNeueLT Pro 65 Md" panose="020B0604020202020204" pitchFamily="34" charset="0"/>
                  <a:ea typeface="Calibri" panose="020F0502020204030204" pitchFamily="34" charset="0"/>
                  <a:cs typeface="Times New Roman" panose="02020603050405020304" pitchFamily="18" charset="0"/>
                </a:rPr>
                <a:t>≈</a:t>
              </a:r>
              <a:endParaRPr lang="de-AT"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821531"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effectLst/>
                  <a:uFillTx/>
                  <a:latin typeface="+mj-lt"/>
                  <a:ea typeface="+mj-ea"/>
                  <a:cs typeface="+mj-cs"/>
                  <a:sym typeface="Helvetica"/>
                </a:rPr>
                <a:t> </a:t>
              </a:r>
              <a:r>
                <a:rPr kumimoji="0" lang="de-DE" sz="1400" b="1" i="0" u="none" strike="noStrike" cap="none" spc="0" normalizeH="0" baseline="0" dirty="0">
                  <a:ln>
                    <a:noFill/>
                  </a:ln>
                  <a:effectLst/>
                  <a:uFillTx/>
                  <a:latin typeface="+mj-lt"/>
                  <a:ea typeface="+mj-ea"/>
                  <a:cs typeface="+mj-cs"/>
                  <a:sym typeface="Helvetica"/>
                </a:rPr>
                <a:t>objektivierter Wert</a:t>
              </a:r>
              <a:endParaRPr kumimoji="0" lang="de-AT" sz="1400" b="1" i="0" u="none" strike="noStrike" cap="none" spc="0" normalizeH="0" baseline="0" dirty="0">
                <a:ln>
                  <a:noFill/>
                </a:ln>
                <a:effectLst/>
                <a:uFillTx/>
                <a:latin typeface="+mj-lt"/>
                <a:ea typeface="+mj-ea"/>
                <a:cs typeface="+mj-cs"/>
                <a:sym typeface="Helvetica"/>
              </a:endParaRPr>
            </a:p>
          </p:txBody>
        </p:sp>
        <p:sp>
          <p:nvSpPr>
            <p:cNvPr id="16" name="Textfeld 15">
              <a:extLst>
                <a:ext uri="{FF2B5EF4-FFF2-40B4-BE49-F238E27FC236}">
                  <a16:creationId xmlns:a16="http://schemas.microsoft.com/office/drawing/2014/main" id="{D32536DB-6EB5-46C9-934D-2D3C734835ED}"/>
                </a:ext>
              </a:extLst>
            </p:cNvPr>
            <p:cNvSpPr txBox="1"/>
            <p:nvPr/>
          </p:nvSpPr>
          <p:spPr>
            <a:xfrm>
              <a:off x="7698827" y="3752002"/>
              <a:ext cx="1975891"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effectLst/>
                  <a:uFillTx/>
                  <a:latin typeface="+mj-lt"/>
                  <a:ea typeface="+mj-ea"/>
                  <a:cs typeface="+mj-cs"/>
                  <a:sym typeface="Helvetica"/>
                </a:rPr>
                <a:t>„Benchmark“</a:t>
              </a:r>
              <a:endParaRPr kumimoji="0" lang="de-AT" sz="1400" b="0" i="0" u="none" strike="noStrike" cap="none" spc="0" normalizeH="0" baseline="0" dirty="0">
                <a:ln>
                  <a:noFill/>
                </a:ln>
                <a:effectLst/>
                <a:uFillTx/>
                <a:latin typeface="+mj-lt"/>
                <a:ea typeface="+mj-ea"/>
                <a:cs typeface="+mj-cs"/>
                <a:sym typeface="Helvetica"/>
              </a:endParaRPr>
            </a:p>
          </p:txBody>
        </p:sp>
        <p:sp>
          <p:nvSpPr>
            <p:cNvPr id="17" name="Textfeld 16">
              <a:extLst>
                <a:ext uri="{FF2B5EF4-FFF2-40B4-BE49-F238E27FC236}">
                  <a16:creationId xmlns:a16="http://schemas.microsoft.com/office/drawing/2014/main" id="{DB139FA5-028D-4B00-B5E4-C027710E03FE}"/>
                </a:ext>
              </a:extLst>
            </p:cNvPr>
            <p:cNvSpPr txBox="1"/>
            <p:nvPr/>
          </p:nvSpPr>
          <p:spPr>
            <a:xfrm>
              <a:off x="7698829" y="4789222"/>
              <a:ext cx="1975891"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effectLst/>
                  <a:uFillTx/>
                  <a:latin typeface="+mj-lt"/>
                  <a:ea typeface="+mj-ea"/>
                  <a:cs typeface="+mj-cs"/>
                  <a:sym typeface="Helvetica"/>
                </a:rPr>
                <a:t>„Anomalien“</a:t>
              </a:r>
              <a:endParaRPr kumimoji="0" lang="de-AT" sz="1400" b="0" i="0" u="none" strike="noStrike" cap="none" spc="0" normalizeH="0" baseline="0" dirty="0">
                <a:ln>
                  <a:noFill/>
                </a:ln>
                <a:effectLst/>
                <a:uFillTx/>
                <a:latin typeface="+mj-lt"/>
                <a:ea typeface="+mj-ea"/>
                <a:cs typeface="+mj-cs"/>
                <a:sym typeface="Helvetica"/>
              </a:endParaRPr>
            </a:p>
          </p:txBody>
        </p:sp>
        <p:sp>
          <p:nvSpPr>
            <p:cNvPr id="18" name="Textfeld 17">
              <a:extLst>
                <a:ext uri="{FF2B5EF4-FFF2-40B4-BE49-F238E27FC236}">
                  <a16:creationId xmlns:a16="http://schemas.microsoft.com/office/drawing/2014/main" id="{337233AA-EC46-4464-BEC5-B9285B1D37C0}"/>
                </a:ext>
              </a:extLst>
            </p:cNvPr>
            <p:cNvSpPr txBox="1"/>
            <p:nvPr/>
          </p:nvSpPr>
          <p:spPr>
            <a:xfrm>
              <a:off x="5548115" y="4654044"/>
              <a:ext cx="1925165"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15B5C7"/>
                  </a:solidFill>
                  <a:effectLst/>
                  <a:uFillTx/>
                  <a:latin typeface="+mj-lt"/>
                  <a:ea typeface="+mj-ea"/>
                  <a:cs typeface="+mj-cs"/>
                  <a:sym typeface="Helvetica"/>
                </a:rPr>
                <a:t>Marktüber- und </a:t>
              </a:r>
            </a:p>
            <a:p>
              <a:pPr marL="0" marR="0" indent="0" algn="l" defTabSz="821531"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15B5C7"/>
                  </a:solidFill>
                  <a:effectLst/>
                  <a:uFillTx/>
                  <a:latin typeface="+mj-lt"/>
                  <a:ea typeface="+mj-ea"/>
                  <a:cs typeface="+mj-cs"/>
                  <a:sym typeface="Helvetica"/>
                </a:rPr>
                <a:t>-untertreibungen</a:t>
              </a:r>
              <a:endParaRPr kumimoji="0" lang="de-AT" sz="1400" b="0" i="0" u="none" strike="noStrike" cap="none" spc="0" normalizeH="0" baseline="0" dirty="0">
                <a:ln>
                  <a:noFill/>
                </a:ln>
                <a:solidFill>
                  <a:srgbClr val="15B5C7"/>
                </a:solidFill>
                <a:effectLst/>
                <a:uFillTx/>
                <a:latin typeface="+mj-lt"/>
                <a:ea typeface="+mj-ea"/>
                <a:cs typeface="+mj-cs"/>
                <a:sym typeface="Helvetica"/>
              </a:endParaRPr>
            </a:p>
          </p:txBody>
        </p:sp>
        <p:cxnSp>
          <p:nvCxnSpPr>
            <p:cNvPr id="19" name="Gerader Verbinder 18">
              <a:extLst>
                <a:ext uri="{FF2B5EF4-FFF2-40B4-BE49-F238E27FC236}">
                  <a16:creationId xmlns:a16="http://schemas.microsoft.com/office/drawing/2014/main" id="{BD25DBF7-FB32-4808-A9E5-0A560BEBADEA}"/>
                </a:ext>
              </a:extLst>
            </p:cNvPr>
            <p:cNvCxnSpPr/>
            <p:nvPr/>
          </p:nvCxnSpPr>
          <p:spPr>
            <a:xfrm>
              <a:off x="5557639" y="2814107"/>
              <a:ext cx="1975891" cy="0"/>
            </a:xfrm>
            <a:prstGeom prst="line">
              <a:avLst/>
            </a:prstGeom>
            <a:noFill/>
            <a:ln w="19050" cap="flat">
              <a:solidFill>
                <a:srgbClr val="FF0000"/>
              </a:solidFill>
              <a:prstDash val="solid"/>
              <a:round/>
            </a:ln>
            <a:effectLst/>
            <a:sp3d/>
          </p:spPr>
          <p:style>
            <a:lnRef idx="0">
              <a:scrgbClr r="0" g="0" b="0"/>
            </a:lnRef>
            <a:fillRef idx="0">
              <a:scrgbClr r="0" g="0" b="0"/>
            </a:fillRef>
            <a:effectRef idx="0">
              <a:scrgbClr r="0" g="0" b="0"/>
            </a:effectRef>
            <a:fontRef idx="none"/>
          </p:style>
        </p:cxnSp>
        <p:cxnSp>
          <p:nvCxnSpPr>
            <p:cNvPr id="22" name="Gerader Verbinder 21">
              <a:extLst>
                <a:ext uri="{FF2B5EF4-FFF2-40B4-BE49-F238E27FC236}">
                  <a16:creationId xmlns:a16="http://schemas.microsoft.com/office/drawing/2014/main" id="{17B3C717-9DC2-40DC-8409-96B55DD41101}"/>
                </a:ext>
              </a:extLst>
            </p:cNvPr>
            <p:cNvCxnSpPr/>
            <p:nvPr/>
          </p:nvCxnSpPr>
          <p:spPr>
            <a:xfrm>
              <a:off x="5557639" y="3622502"/>
              <a:ext cx="1975891" cy="0"/>
            </a:xfrm>
            <a:prstGeom prst="line">
              <a:avLst/>
            </a:prstGeom>
            <a:noFill/>
            <a:ln w="19050" cap="flat">
              <a:solidFill>
                <a:srgbClr val="0070C0"/>
              </a:solidFill>
              <a:prstDash val="dash"/>
              <a:round/>
            </a:ln>
            <a:effectLst/>
            <a:sp3d/>
          </p:spPr>
          <p:style>
            <a:lnRef idx="0">
              <a:scrgbClr r="0" g="0" b="0"/>
            </a:lnRef>
            <a:fillRef idx="0">
              <a:scrgbClr r="0" g="0" b="0"/>
            </a:fillRef>
            <a:effectRef idx="0">
              <a:scrgbClr r="0" g="0" b="0"/>
            </a:effectRef>
            <a:fontRef idx="none"/>
          </p:style>
        </p:cxnSp>
        <p:cxnSp>
          <p:nvCxnSpPr>
            <p:cNvPr id="23" name="Gerader Verbinder 22">
              <a:extLst>
                <a:ext uri="{FF2B5EF4-FFF2-40B4-BE49-F238E27FC236}">
                  <a16:creationId xmlns:a16="http://schemas.microsoft.com/office/drawing/2014/main" id="{7D585D75-D41F-4493-BACD-8E586B94489C}"/>
                </a:ext>
              </a:extLst>
            </p:cNvPr>
            <p:cNvCxnSpPr/>
            <p:nvPr/>
          </p:nvCxnSpPr>
          <p:spPr>
            <a:xfrm>
              <a:off x="5529064" y="4634994"/>
              <a:ext cx="1975891" cy="0"/>
            </a:xfrm>
            <a:prstGeom prst="line">
              <a:avLst/>
            </a:prstGeom>
            <a:noFill/>
            <a:ln w="28575" cap="flat">
              <a:solidFill>
                <a:srgbClr val="15B5C7"/>
              </a:solidFill>
              <a:prstDash val="sysDot"/>
              <a:round/>
            </a:ln>
            <a:effectLst/>
            <a:sp3d/>
          </p:spPr>
          <p:style>
            <a:lnRef idx="0">
              <a:scrgbClr r="0" g="0" b="0"/>
            </a:lnRef>
            <a:fillRef idx="0">
              <a:scrgbClr r="0" g="0" b="0"/>
            </a:fillRef>
            <a:effectRef idx="0">
              <a:scrgbClr r="0" g="0" b="0"/>
            </a:effectRef>
            <a:fontRef idx="none"/>
          </p:style>
        </p:cxnSp>
        <p:cxnSp>
          <p:nvCxnSpPr>
            <p:cNvPr id="24" name="Gerader Verbinder 23">
              <a:extLst>
                <a:ext uri="{FF2B5EF4-FFF2-40B4-BE49-F238E27FC236}">
                  <a16:creationId xmlns:a16="http://schemas.microsoft.com/office/drawing/2014/main" id="{B2871FC8-EE81-427C-AE2F-1B1F8F042BF6}"/>
                </a:ext>
              </a:extLst>
            </p:cNvPr>
            <p:cNvCxnSpPr>
              <a:cxnSpLocks/>
            </p:cNvCxnSpPr>
            <p:nvPr/>
          </p:nvCxnSpPr>
          <p:spPr>
            <a:xfrm flipV="1">
              <a:off x="654745" y="2744093"/>
              <a:ext cx="4241105" cy="1285354"/>
            </a:xfrm>
            <a:prstGeom prst="line">
              <a:avLst/>
            </a:prstGeom>
            <a:noFill/>
            <a:ln w="19050" cap="flat">
              <a:solidFill>
                <a:srgbClr val="FF0000"/>
              </a:solidFill>
              <a:prstDash val="solid"/>
              <a:round/>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057079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de-AT" dirty="0"/>
          </a:p>
          <a:p>
            <a:r>
              <a:rPr lang="de-AT" dirty="0" smtClean="0"/>
              <a:t>Kritik</a:t>
            </a:r>
            <a:endParaRPr lang="de-AT" dirty="0"/>
          </a:p>
          <a:p>
            <a:pPr lvl="2"/>
            <a:r>
              <a:rPr lang="de-AT" dirty="0" smtClean="0"/>
              <a:t>Gleichgewichtsmodell als idealtypisches Konzept ohne nachvollziehbare Herleitung</a:t>
            </a:r>
          </a:p>
          <a:p>
            <a:pPr lvl="2"/>
            <a:r>
              <a:rPr lang="de-AT" dirty="0"/>
              <a:t>E</a:t>
            </a:r>
            <a:r>
              <a:rPr lang="de-AT" dirty="0" smtClean="0"/>
              <a:t>indeutige Feststellbarkeit des objektivierten Unternehmenswerts?</a:t>
            </a:r>
          </a:p>
          <a:p>
            <a:pPr lvl="2"/>
            <a:r>
              <a:rPr lang="de-AT" dirty="0" smtClean="0"/>
              <a:t>Orientierung </a:t>
            </a:r>
            <a:r>
              <a:rPr lang="de-AT" dirty="0"/>
              <a:t>an gesellschaftsrechtlichen </a:t>
            </a:r>
            <a:r>
              <a:rPr lang="de-AT" dirty="0" smtClean="0"/>
              <a:t>Abfindungen </a:t>
            </a:r>
            <a:r>
              <a:rPr lang="de-AT" dirty="0"/>
              <a:t>(Squeeze Out)</a:t>
            </a:r>
          </a:p>
          <a:p>
            <a:pPr lvl="2"/>
            <a:r>
              <a:rPr lang="de-AT" dirty="0" smtClean="0"/>
              <a:t>Verkehrswert für ganze Unternehmen nicht feststellbar, für Anteile an Unternehmen aber schon?</a:t>
            </a:r>
          </a:p>
          <a:p>
            <a:pPr lvl="2"/>
            <a:r>
              <a:rPr lang="de-AT" dirty="0" smtClean="0"/>
              <a:t>Irrelevanz marktpreis-orientierter Bewertungsverfahren für die Schätzung des Verkehrswerts eines ganzen Unternehmens?</a:t>
            </a:r>
          </a:p>
          <a:p>
            <a:pPr lvl="2"/>
            <a:r>
              <a:rPr lang="de-AT" dirty="0" smtClean="0"/>
              <a:t>Diskrepanz zu internationalen Bewertungsstandards, die von der Feststellbarkeit eines Verkehrswerts (</a:t>
            </a:r>
            <a:r>
              <a:rPr lang="de-AT" dirty="0" err="1" smtClean="0"/>
              <a:t>iSd</a:t>
            </a:r>
            <a:r>
              <a:rPr lang="de-AT" dirty="0" smtClean="0"/>
              <a:t> „Market Value“) auch für ganze Unternehmen ausgehen</a:t>
            </a:r>
            <a:endParaRPr lang="de-AT" dirty="0" smtClean="0"/>
          </a:p>
          <a:p>
            <a:pPr marL="0" lvl="2" indent="0">
              <a:buNone/>
            </a:pPr>
            <a:endParaRPr lang="de-AT" dirty="0"/>
          </a:p>
          <a:p>
            <a:pPr marL="0" lvl="2" indent="0">
              <a:buNone/>
            </a:pPr>
            <a:endParaRPr lang="de-AT" dirty="0" smtClean="0"/>
          </a:p>
          <a:p>
            <a:pPr lvl="2"/>
            <a:endParaRPr lang="de-AT" dirty="0" smtClean="0"/>
          </a:p>
          <a:p>
            <a:pPr marL="0" lvl="2" indent="0">
              <a:buNone/>
            </a:pPr>
            <a:endParaRPr lang="de-AT" b="1" dirty="0" smtClean="0"/>
          </a:p>
          <a:p>
            <a:pPr marL="0" lvl="2" indent="0">
              <a:buNone/>
            </a:pPr>
            <a:endParaRPr lang="de-AT" b="1" dirty="0"/>
          </a:p>
        </p:txBody>
      </p:sp>
      <p:sp>
        <p:nvSpPr>
          <p:cNvPr id="4" name="Foliennummernplatzhalter 3"/>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25</a:t>
            </a:fld>
            <a:endParaRPr lang="de-DE" dirty="0"/>
          </a:p>
        </p:txBody>
      </p:sp>
      <p:sp>
        <p:nvSpPr>
          <p:cNvPr id="6" name="Titel 5"/>
          <p:cNvSpPr>
            <a:spLocks noGrp="1"/>
          </p:cNvSpPr>
          <p:nvPr>
            <p:ph type="title"/>
          </p:nvPr>
        </p:nvSpPr>
        <p:spPr/>
        <p:txBody>
          <a:bodyPr/>
          <a:lstStyle/>
          <a:p>
            <a:r>
              <a:rPr lang="de-AT" dirty="0"/>
              <a:t>5</a:t>
            </a:r>
            <a:r>
              <a:rPr lang="de-AT" dirty="0" smtClean="0"/>
              <a:t>. Gleichgewichtsmodell des IDW</a:t>
            </a:r>
            <a:endParaRPr lang="de-AT" dirty="0"/>
          </a:p>
        </p:txBody>
      </p:sp>
      <p:sp>
        <p:nvSpPr>
          <p:cNvPr id="7" name="Inhaltsplatzhalter 6"/>
          <p:cNvSpPr>
            <a:spLocks noGrp="1"/>
          </p:cNvSpPr>
          <p:nvPr>
            <p:ph sz="quarter" idx="20"/>
          </p:nvPr>
        </p:nvSpPr>
        <p:spPr/>
        <p:txBody>
          <a:bodyPr/>
          <a:lstStyle/>
          <a:p>
            <a:r>
              <a:rPr lang="de-AT" dirty="0" smtClean="0"/>
              <a:t>Würdigung</a:t>
            </a:r>
            <a:endParaRPr lang="de-AT" dirty="0"/>
          </a:p>
        </p:txBody>
      </p:sp>
      <p:sp>
        <p:nvSpPr>
          <p:cNvPr id="8" name="Fußzeilenplatzhalter 8">
            <a:extLst>
              <a:ext uri="{FF2B5EF4-FFF2-40B4-BE49-F238E27FC236}">
                <a16:creationId xmlns:a16="http://schemas.microsoft.com/office/drawing/2014/main" id="{C8ECAB13-1506-4C49-92EC-3D74521C4F88}"/>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Tree>
    <p:extLst>
      <p:ext uri="{BB962C8B-B14F-4D97-AF65-F5344CB8AC3E}">
        <p14:creationId xmlns:p14="http://schemas.microsoft.com/office/powerpoint/2010/main" val="593396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de-AT" dirty="0"/>
          </a:p>
          <a:p>
            <a:r>
              <a:rPr lang="de-AT" dirty="0"/>
              <a:t>Identität von objektiviertem Unternehmenswert und Marktwert setzt </a:t>
            </a:r>
            <a:r>
              <a:rPr lang="de-AT" dirty="0" smtClean="0"/>
              <a:t>insbesondere voraus</a:t>
            </a:r>
            <a:r>
              <a:rPr lang="de-AT" dirty="0"/>
              <a:t>, dass</a:t>
            </a:r>
          </a:p>
          <a:p>
            <a:pPr lvl="2"/>
            <a:endParaRPr lang="de-AT" dirty="0"/>
          </a:p>
          <a:p>
            <a:pPr lvl="2"/>
            <a:r>
              <a:rPr lang="de-AT" dirty="0"/>
              <a:t>der Marktwert den langfristigen Nutzungswert widerspiegelt, </a:t>
            </a:r>
          </a:p>
          <a:p>
            <a:pPr lvl="2"/>
            <a:r>
              <a:rPr lang="de-AT" dirty="0"/>
              <a:t>das bestehende Unternehmenskonzept optimal ist, </a:t>
            </a:r>
          </a:p>
          <a:p>
            <a:pPr lvl="2"/>
            <a:r>
              <a:rPr lang="de-AT" dirty="0"/>
              <a:t>der Bewertung die Annahme finanzieller Kontrolle zugrunde gelegt werden kann.</a:t>
            </a:r>
          </a:p>
        </p:txBody>
      </p:sp>
      <p:sp>
        <p:nvSpPr>
          <p:cNvPr id="4" name="Foliennummernplatzhalter 3"/>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26</a:t>
            </a:fld>
            <a:endParaRPr lang="de-DE" dirty="0"/>
          </a:p>
        </p:txBody>
      </p:sp>
      <p:sp>
        <p:nvSpPr>
          <p:cNvPr id="6" name="Titel 5"/>
          <p:cNvSpPr>
            <a:spLocks noGrp="1"/>
          </p:cNvSpPr>
          <p:nvPr>
            <p:ph type="title"/>
          </p:nvPr>
        </p:nvSpPr>
        <p:spPr/>
        <p:txBody>
          <a:bodyPr/>
          <a:lstStyle/>
          <a:p>
            <a:r>
              <a:rPr lang="de-AT" dirty="0"/>
              <a:t>6. Identitätsbedingungen</a:t>
            </a:r>
          </a:p>
        </p:txBody>
      </p:sp>
      <p:sp>
        <p:nvSpPr>
          <p:cNvPr id="7" name="Inhaltsplatzhalter 6"/>
          <p:cNvSpPr>
            <a:spLocks noGrp="1"/>
          </p:cNvSpPr>
          <p:nvPr>
            <p:ph sz="quarter" idx="20"/>
          </p:nvPr>
        </p:nvSpPr>
        <p:spPr/>
        <p:txBody>
          <a:bodyPr/>
          <a:lstStyle/>
          <a:p>
            <a:r>
              <a:rPr lang="de-AT" dirty="0"/>
              <a:t>Identität von objektiviertem Wert und Marktwert </a:t>
            </a:r>
          </a:p>
        </p:txBody>
      </p:sp>
      <p:sp>
        <p:nvSpPr>
          <p:cNvPr id="8" name="Fußzeilenplatzhalter 8">
            <a:extLst>
              <a:ext uri="{FF2B5EF4-FFF2-40B4-BE49-F238E27FC236}">
                <a16:creationId xmlns:a16="http://schemas.microsoft.com/office/drawing/2014/main" id="{C8ECAB13-1506-4C49-92EC-3D74521C4F88}"/>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
        <p:nvSpPr>
          <p:cNvPr id="9" name="Rechteck: abgerundete Ecken 17">
            <a:extLst>
              <a:ext uri="{FF2B5EF4-FFF2-40B4-BE49-F238E27FC236}">
                <a16:creationId xmlns:a16="http://schemas.microsoft.com/office/drawing/2014/main" id="{0B7AB885-BE6A-4B2A-8C01-9507BDD0673B}"/>
              </a:ext>
            </a:extLst>
          </p:cNvPr>
          <p:cNvSpPr/>
          <p:nvPr/>
        </p:nvSpPr>
        <p:spPr>
          <a:xfrm>
            <a:off x="3296816" y="4221088"/>
            <a:ext cx="4176464" cy="772551"/>
          </a:xfrm>
          <a:prstGeom prst="roundRect">
            <a:avLst/>
          </a:prstGeom>
          <a:solidFill>
            <a:schemeClr val="accent5">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ctr">
              <a:buNone/>
            </a:pPr>
            <a:r>
              <a:rPr lang="de-AT" sz="1800" b="1" dirty="0" smtClean="0"/>
              <a:t>Keine Identität z.B. bei Minderheitsanteilen an Unternehmen </a:t>
            </a:r>
            <a:endParaRPr lang="de-AT" sz="1800" b="1" dirty="0"/>
          </a:p>
        </p:txBody>
      </p:sp>
      <p:sp>
        <p:nvSpPr>
          <p:cNvPr id="10" name="Pfeil nach rechts 9"/>
          <p:cNvSpPr/>
          <p:nvPr/>
        </p:nvSpPr>
        <p:spPr>
          <a:xfrm>
            <a:off x="2360712" y="4413677"/>
            <a:ext cx="690376" cy="373219"/>
          </a:xfrm>
          <a:prstGeom prst="rightArrow">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641752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457200" lvl="2" indent="-457200">
              <a:buFont typeface="+mj-lt"/>
              <a:buAutoNum type="arabicPeriod"/>
            </a:pPr>
            <a:endParaRPr lang="de-AT" sz="2000" dirty="0"/>
          </a:p>
          <a:p>
            <a:pPr marL="457200" lvl="2" indent="-457200">
              <a:buFont typeface="+mj-lt"/>
              <a:buAutoNum type="arabicPeriod"/>
            </a:pPr>
            <a:r>
              <a:rPr lang="de-AT" sz="2000" dirty="0"/>
              <a:t>Der objektivierte Unternehmenswert entspricht dem Marktwert </a:t>
            </a:r>
            <a:r>
              <a:rPr lang="de-AT" sz="2000" b="1" dirty="0"/>
              <a:t>nur unter bestimmten Voraussetzungen</a:t>
            </a:r>
            <a:r>
              <a:rPr lang="de-AT" sz="2000" dirty="0"/>
              <a:t>.</a:t>
            </a:r>
          </a:p>
          <a:p>
            <a:pPr marL="0" lvl="2" indent="0">
              <a:buNone/>
            </a:pPr>
            <a:endParaRPr lang="de-AT" sz="2000" dirty="0"/>
          </a:p>
          <a:p>
            <a:pPr marL="457200" lvl="2" indent="-457200">
              <a:buFont typeface="+mj-lt"/>
              <a:buAutoNum type="arabicPeriod" startAt="2"/>
            </a:pPr>
            <a:r>
              <a:rPr lang="de-AT" sz="2000" dirty="0"/>
              <a:t>Der objektivierte Unternehmenswert entspricht weitgehend den rechtlichen Anforderungen, die sich aus der deutschen Rechtsprechung zum „</a:t>
            </a:r>
            <a:r>
              <a:rPr lang="de-AT" sz="2000" b="1" dirty="0"/>
              <a:t>quotalen Unternehmenswert</a:t>
            </a:r>
            <a:r>
              <a:rPr lang="de-AT" sz="2000" dirty="0"/>
              <a:t>“ bei gesellschaftsrechtlichen Abfindungen ableiten lassen.</a:t>
            </a:r>
          </a:p>
          <a:p>
            <a:pPr marL="0" lvl="2" indent="0">
              <a:buNone/>
            </a:pPr>
            <a:endParaRPr lang="de-AT" sz="2000" dirty="0"/>
          </a:p>
          <a:p>
            <a:pPr marL="457200" lvl="2" indent="-457200">
              <a:buFont typeface="+mj-lt"/>
              <a:buAutoNum type="arabicPeriod" startAt="3"/>
            </a:pPr>
            <a:r>
              <a:rPr lang="de-AT" sz="2000" dirty="0"/>
              <a:t>Soweit rechtliche Vorgaben auf einen Verkehrswert im Sinne eines </a:t>
            </a:r>
            <a:r>
              <a:rPr lang="de-AT" sz="2000" b="1" dirty="0"/>
              <a:t>Tauschwerts</a:t>
            </a:r>
            <a:r>
              <a:rPr lang="de-AT" sz="2000" dirty="0"/>
              <a:t> abstellen, erscheint die Ermittlung eines </a:t>
            </a:r>
            <a:r>
              <a:rPr lang="de-AT" sz="2000" b="1" dirty="0">
                <a:solidFill>
                  <a:srgbClr val="FF0000"/>
                </a:solidFill>
              </a:rPr>
              <a:t>Marktwerts</a:t>
            </a:r>
            <a:r>
              <a:rPr lang="de-AT" sz="2000" dirty="0"/>
              <a:t> vorzugswürdig.</a:t>
            </a:r>
          </a:p>
          <a:p>
            <a:pPr marL="0" lvl="2" indent="0">
              <a:buNone/>
            </a:pPr>
            <a:endParaRPr lang="de-AT" sz="2000" dirty="0"/>
          </a:p>
          <a:p>
            <a:pPr marL="457200" lvl="2" indent="-457200">
              <a:buFont typeface="+mj-lt"/>
              <a:buAutoNum type="arabicPeriod" startAt="4"/>
            </a:pPr>
            <a:r>
              <a:rPr lang="de-AT" sz="2000" dirty="0"/>
              <a:t>Soweit rechtliche Vorgaben auf einen </a:t>
            </a:r>
            <a:r>
              <a:rPr lang="de-AT" sz="2000" b="1" dirty="0"/>
              <a:t>Nutzungswert</a:t>
            </a:r>
            <a:r>
              <a:rPr lang="de-AT" sz="2000" dirty="0"/>
              <a:t> unter Berücksichtigung persönlicher Verhältnisse abstellen, erscheint die Ermittlung eines  </a:t>
            </a:r>
            <a:r>
              <a:rPr lang="de-AT" sz="2000" b="1" dirty="0">
                <a:solidFill>
                  <a:srgbClr val="FF0000"/>
                </a:solidFill>
              </a:rPr>
              <a:t>typisierten Entscheidungswerts </a:t>
            </a:r>
            <a:r>
              <a:rPr lang="de-AT" sz="2000" dirty="0"/>
              <a:t>vorzugswürdig.</a:t>
            </a:r>
          </a:p>
          <a:p>
            <a:pPr lvl="2"/>
            <a:endParaRPr lang="de-AT" dirty="0"/>
          </a:p>
        </p:txBody>
      </p:sp>
      <p:sp>
        <p:nvSpPr>
          <p:cNvPr id="4" name="Foliennummernplatzhalter 3"/>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27</a:t>
            </a:fld>
            <a:endParaRPr lang="de-DE" dirty="0"/>
          </a:p>
        </p:txBody>
      </p:sp>
      <p:sp>
        <p:nvSpPr>
          <p:cNvPr id="6" name="Titel 5"/>
          <p:cNvSpPr>
            <a:spLocks noGrp="1"/>
          </p:cNvSpPr>
          <p:nvPr>
            <p:ph type="title"/>
          </p:nvPr>
        </p:nvSpPr>
        <p:spPr/>
        <p:txBody>
          <a:bodyPr/>
          <a:lstStyle/>
          <a:p>
            <a:r>
              <a:rPr lang="de-AT" dirty="0"/>
              <a:t>7. Schlussfolgerungen und Thesen</a:t>
            </a:r>
          </a:p>
        </p:txBody>
      </p:sp>
      <p:sp>
        <p:nvSpPr>
          <p:cNvPr id="7" name="Inhaltsplatzhalter 6"/>
          <p:cNvSpPr>
            <a:spLocks noGrp="1"/>
          </p:cNvSpPr>
          <p:nvPr>
            <p:ph sz="quarter" idx="20"/>
          </p:nvPr>
        </p:nvSpPr>
        <p:spPr/>
        <p:txBody>
          <a:bodyPr/>
          <a:lstStyle/>
          <a:p>
            <a:r>
              <a:rPr lang="de-AT" dirty="0"/>
              <a:t>Wertmaßstäbe und rechtliche Anforderungen </a:t>
            </a:r>
          </a:p>
        </p:txBody>
      </p:sp>
      <p:sp>
        <p:nvSpPr>
          <p:cNvPr id="8" name="Fußzeilenplatzhalter 8">
            <a:extLst>
              <a:ext uri="{FF2B5EF4-FFF2-40B4-BE49-F238E27FC236}">
                <a16:creationId xmlns:a16="http://schemas.microsoft.com/office/drawing/2014/main" id="{DF18F9EC-F4E7-4F16-B2A2-2A03B6B990AD}"/>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Tree>
    <p:extLst>
      <p:ext uri="{BB962C8B-B14F-4D97-AF65-F5344CB8AC3E}">
        <p14:creationId xmlns:p14="http://schemas.microsoft.com/office/powerpoint/2010/main" val="2038414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457200" lvl="2" indent="-457200">
              <a:buFont typeface="+mj-lt"/>
              <a:buAutoNum type="arabicPeriod" startAt="5"/>
            </a:pPr>
            <a:endParaRPr lang="de-AT" sz="2400" dirty="0"/>
          </a:p>
          <a:p>
            <a:pPr marL="457200" lvl="2" indent="-457200">
              <a:buFont typeface="+mj-lt"/>
              <a:buAutoNum type="arabicPeriod" startAt="5"/>
            </a:pPr>
            <a:r>
              <a:rPr lang="de-AT" sz="2000" dirty="0"/>
              <a:t>Der Katalog der Wertmaßstäbe im Standard  KFS/BW 1 sollte durch den Wertmaßstab des „</a:t>
            </a:r>
            <a:r>
              <a:rPr lang="de-AT" sz="2000" b="1" dirty="0">
                <a:solidFill>
                  <a:srgbClr val="FF0000"/>
                </a:solidFill>
              </a:rPr>
              <a:t>Marktwerts</a:t>
            </a:r>
            <a:r>
              <a:rPr lang="de-AT" sz="2000" dirty="0"/>
              <a:t>“ ergänzt werden.</a:t>
            </a:r>
          </a:p>
          <a:p>
            <a:pPr marL="457200" lvl="2" indent="-457200">
              <a:buFont typeface="+mj-lt"/>
              <a:buAutoNum type="arabicPeriod" startAt="5"/>
            </a:pPr>
            <a:endParaRPr lang="de-AT" sz="2000" dirty="0"/>
          </a:p>
          <a:p>
            <a:pPr marL="457200" lvl="2" indent="-457200">
              <a:buFont typeface="+mj-lt"/>
              <a:buAutoNum type="arabicPeriod" startAt="5"/>
            </a:pPr>
            <a:r>
              <a:rPr lang="de-AT" sz="2000" dirty="0"/>
              <a:t>Der Katalog der Wertmaßstäbe im Standard  KFS/BW 1 sollte auch um den Wertmaßstab des „</a:t>
            </a:r>
            <a:r>
              <a:rPr lang="de-AT" sz="2000" b="1" dirty="0">
                <a:solidFill>
                  <a:srgbClr val="FF0000"/>
                </a:solidFill>
              </a:rPr>
              <a:t>typisierten Entscheidungswerts</a:t>
            </a:r>
            <a:r>
              <a:rPr lang="de-AT" sz="2000" dirty="0"/>
              <a:t>“ ergänzt werden.</a:t>
            </a:r>
          </a:p>
          <a:p>
            <a:pPr lvl="2"/>
            <a:endParaRPr lang="de-AT" sz="2400" dirty="0"/>
          </a:p>
        </p:txBody>
      </p:sp>
      <p:sp>
        <p:nvSpPr>
          <p:cNvPr id="4" name="Foliennummernplatzhalter 3"/>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28</a:t>
            </a:fld>
            <a:endParaRPr lang="de-DE" dirty="0"/>
          </a:p>
        </p:txBody>
      </p:sp>
      <p:sp>
        <p:nvSpPr>
          <p:cNvPr id="6" name="Titel 5"/>
          <p:cNvSpPr>
            <a:spLocks noGrp="1"/>
          </p:cNvSpPr>
          <p:nvPr>
            <p:ph type="title"/>
          </p:nvPr>
        </p:nvSpPr>
        <p:spPr/>
        <p:txBody>
          <a:bodyPr/>
          <a:lstStyle/>
          <a:p>
            <a:r>
              <a:rPr lang="de-AT" dirty="0"/>
              <a:t>7. Schlussfolgerungen und Thesen</a:t>
            </a:r>
          </a:p>
        </p:txBody>
      </p:sp>
      <p:sp>
        <p:nvSpPr>
          <p:cNvPr id="7" name="Inhaltsplatzhalter 6"/>
          <p:cNvSpPr>
            <a:spLocks noGrp="1"/>
          </p:cNvSpPr>
          <p:nvPr>
            <p:ph sz="quarter" idx="20"/>
          </p:nvPr>
        </p:nvSpPr>
        <p:spPr/>
        <p:txBody>
          <a:bodyPr/>
          <a:lstStyle/>
          <a:p>
            <a:r>
              <a:rPr lang="de-AT" dirty="0"/>
              <a:t>Reformbedarf für den Standard KFS/BW 1 </a:t>
            </a:r>
          </a:p>
        </p:txBody>
      </p:sp>
      <p:sp>
        <p:nvSpPr>
          <p:cNvPr id="8" name="Fußzeilenplatzhalter 8">
            <a:extLst>
              <a:ext uri="{FF2B5EF4-FFF2-40B4-BE49-F238E27FC236}">
                <a16:creationId xmlns:a16="http://schemas.microsoft.com/office/drawing/2014/main" id="{DF18F9EC-F4E7-4F16-B2A2-2A03B6B990AD}"/>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Tree>
    <p:extLst>
      <p:ext uri="{BB962C8B-B14F-4D97-AF65-F5344CB8AC3E}">
        <p14:creationId xmlns:p14="http://schemas.microsoft.com/office/powerpoint/2010/main" val="2137330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29</a:t>
            </a:fld>
            <a:endParaRPr lang="de-DE" dirty="0"/>
          </a:p>
        </p:txBody>
      </p:sp>
      <p:sp>
        <p:nvSpPr>
          <p:cNvPr id="6" name="Titel 5"/>
          <p:cNvSpPr>
            <a:spLocks noGrp="1"/>
          </p:cNvSpPr>
          <p:nvPr>
            <p:ph type="title"/>
          </p:nvPr>
        </p:nvSpPr>
        <p:spPr/>
        <p:txBody>
          <a:bodyPr/>
          <a:lstStyle/>
          <a:p>
            <a:r>
              <a:rPr lang="de-DE" dirty="0"/>
              <a:t>Literaturhinweise</a:t>
            </a:r>
            <a:endParaRPr lang="de-AT" dirty="0"/>
          </a:p>
        </p:txBody>
      </p:sp>
      <p:sp>
        <p:nvSpPr>
          <p:cNvPr id="7" name="Textplatzhalter 6">
            <a:extLst>
              <a:ext uri="{FF2B5EF4-FFF2-40B4-BE49-F238E27FC236}">
                <a16:creationId xmlns:a16="http://schemas.microsoft.com/office/drawing/2014/main" id="{19D7E335-02E7-4C4D-B893-8920E2FBFC36}"/>
              </a:ext>
            </a:extLst>
          </p:cNvPr>
          <p:cNvSpPr>
            <a:spLocks noGrp="1"/>
          </p:cNvSpPr>
          <p:nvPr>
            <p:ph type="body" sz="quarter" idx="10"/>
          </p:nvPr>
        </p:nvSpPr>
        <p:spPr>
          <a:xfrm>
            <a:off x="532800" y="1340768"/>
            <a:ext cx="8752774" cy="4568674"/>
          </a:xfrm>
        </p:spPr>
        <p:txBody>
          <a:bodyPr/>
          <a:lstStyle/>
          <a:p>
            <a:r>
              <a:rPr lang="de-DE" sz="1200" b="0" i="1" dirty="0"/>
              <a:t>Aschauer</a:t>
            </a:r>
            <a:r>
              <a:rPr lang="de-DE" sz="1200" b="0" dirty="0"/>
              <a:t>, Die rechtsgeprägte Unternehmensbewertung – Anpassungsnotwendigkeiten des objektivierten Unternehmenswerts, in Bertl et al (Hrsg), Wertmaßstäbe, Wien 2019, 71-80</a:t>
            </a:r>
          </a:p>
          <a:p>
            <a:r>
              <a:rPr lang="de-DE" sz="1200" b="0" i="1" dirty="0"/>
              <a:t>Bertl/Hirschler/Patloch-Kofler/</a:t>
            </a:r>
            <a:r>
              <a:rPr lang="de-DE" sz="1200" b="0" i="1" dirty="0" err="1"/>
              <a:t>Pietzka</a:t>
            </a:r>
            <a:r>
              <a:rPr lang="de-DE" sz="1200" b="0" i="1" dirty="0"/>
              <a:t>/</a:t>
            </a:r>
            <a:r>
              <a:rPr lang="de-DE" sz="1200" b="0" i="1" dirty="0" err="1"/>
              <a:t>Sumerauer</a:t>
            </a:r>
            <a:r>
              <a:rPr lang="de-DE" sz="1200" b="0" i="1" dirty="0"/>
              <a:t>/</a:t>
            </a:r>
            <a:r>
              <a:rPr lang="de-DE" sz="1200" b="0" i="1" dirty="0" err="1"/>
              <a:t>Weintögl</a:t>
            </a:r>
            <a:r>
              <a:rPr lang="de-DE" sz="1200" b="0" dirty="0"/>
              <a:t>, Wertmaßstäbe und Bewertungsmethoden im Rechnungswesen und Steuerrecht, </a:t>
            </a:r>
            <a:r>
              <a:rPr lang="de-DE" sz="1200" b="0" dirty="0" err="1"/>
              <a:t>RwSt</a:t>
            </a:r>
            <a:r>
              <a:rPr lang="de-DE" sz="1200" b="0" dirty="0"/>
              <a:t> 2021, 97-118</a:t>
            </a:r>
          </a:p>
          <a:p>
            <a:r>
              <a:rPr lang="de-DE" sz="1200" b="0" i="1" dirty="0" err="1"/>
              <a:t>Broekema</a:t>
            </a:r>
            <a:r>
              <a:rPr lang="de-DE" sz="1200" b="0" dirty="0"/>
              <a:t>/</a:t>
            </a:r>
            <a:r>
              <a:rPr lang="de-DE" sz="1200" b="0" i="1" dirty="0" err="1"/>
              <a:t>Perepechko</a:t>
            </a:r>
            <a:r>
              <a:rPr lang="de-DE" sz="1200" b="0" dirty="0"/>
              <a:t>/</a:t>
            </a:r>
            <a:r>
              <a:rPr lang="de-DE" sz="1200" b="0" i="1" dirty="0"/>
              <a:t>Rabel</a:t>
            </a:r>
            <a:r>
              <a:rPr lang="de-DE" sz="1200" b="0" dirty="0"/>
              <a:t>, On </a:t>
            </a:r>
            <a:r>
              <a:rPr lang="de-DE" sz="1200" b="0" dirty="0" err="1"/>
              <a:t>the</a:t>
            </a:r>
            <a:r>
              <a:rPr lang="de-DE" sz="1200" b="0" dirty="0"/>
              <a:t> </a:t>
            </a:r>
            <a:r>
              <a:rPr lang="de-DE" sz="1200" b="0" dirty="0" err="1"/>
              <a:t>Role</a:t>
            </a:r>
            <a:r>
              <a:rPr lang="de-DE" sz="1200" b="0" dirty="0"/>
              <a:t> </a:t>
            </a:r>
            <a:r>
              <a:rPr lang="de-DE" sz="1200" b="0" dirty="0" err="1"/>
              <a:t>of</a:t>
            </a:r>
            <a:r>
              <a:rPr lang="de-DE" sz="1200" b="0" dirty="0"/>
              <a:t> Business </a:t>
            </a:r>
            <a:r>
              <a:rPr lang="de-DE" sz="1200" b="0" dirty="0" err="1"/>
              <a:t>Valuation</a:t>
            </a:r>
            <a:r>
              <a:rPr lang="de-DE" sz="1200" b="0" dirty="0"/>
              <a:t> Standards </a:t>
            </a:r>
            <a:r>
              <a:rPr lang="de-DE" sz="1200" b="0" dirty="0" err="1"/>
              <a:t>from</a:t>
            </a:r>
            <a:r>
              <a:rPr lang="de-DE" sz="1200" b="0" dirty="0"/>
              <a:t> </a:t>
            </a:r>
            <a:r>
              <a:rPr lang="de-DE" sz="1200" b="0" dirty="0" err="1"/>
              <a:t>the</a:t>
            </a:r>
            <a:r>
              <a:rPr lang="de-DE" sz="1200" b="0" dirty="0"/>
              <a:t> </a:t>
            </a:r>
            <a:r>
              <a:rPr lang="de-DE" sz="1200" b="0" dirty="0" err="1"/>
              <a:t>Perspective</a:t>
            </a:r>
            <a:r>
              <a:rPr lang="de-DE" sz="1200" b="0" dirty="0"/>
              <a:t> </a:t>
            </a:r>
            <a:r>
              <a:rPr lang="de-DE" sz="1200" b="0" dirty="0" err="1"/>
              <a:t>of</a:t>
            </a:r>
            <a:r>
              <a:rPr lang="de-DE" sz="1200" b="0" dirty="0"/>
              <a:t> End-users, </a:t>
            </a:r>
            <a:r>
              <a:rPr lang="de-DE" sz="1200" b="0" dirty="0" err="1"/>
              <a:t>BewertungsPraktiker</a:t>
            </a:r>
            <a:r>
              <a:rPr lang="de-DE" sz="1200" b="0" dirty="0"/>
              <a:t> 2021, 66-73</a:t>
            </a:r>
          </a:p>
          <a:p>
            <a:r>
              <a:rPr lang="de-DE" sz="1200" b="0" i="1" dirty="0" err="1"/>
              <a:t>Castedello</a:t>
            </a:r>
            <a:r>
              <a:rPr lang="de-DE" sz="1200" b="0" dirty="0"/>
              <a:t>, Methodik der Unternehmensbewertung, in IDW (</a:t>
            </a:r>
            <a:r>
              <a:rPr lang="de-DE" sz="1200" b="0" dirty="0" err="1"/>
              <a:t>Hrsg</a:t>
            </a:r>
            <a:r>
              <a:rPr lang="de-DE" sz="1200" b="0" dirty="0"/>
              <a:t>), WPH Edition: Bewertung und Transaktionsberatung, Düsseldorf 2018, Kapitel A, 1-185</a:t>
            </a:r>
          </a:p>
          <a:p>
            <a:r>
              <a:rPr lang="de-DE" sz="1200" b="0" i="1" dirty="0"/>
              <a:t>Castedello</a:t>
            </a:r>
            <a:r>
              <a:rPr lang="de-DE" sz="1200" b="0" dirty="0"/>
              <a:t>/</a:t>
            </a:r>
            <a:r>
              <a:rPr lang="de-DE" sz="1200" b="0" i="1" dirty="0"/>
              <a:t>Tschöpel</a:t>
            </a:r>
            <a:r>
              <a:rPr lang="de-DE" sz="1200" b="0" dirty="0"/>
              <a:t>, Auswirkungen von COVID-19 auf die Unternehmensbewertung, WPg 2020, </a:t>
            </a:r>
            <a:r>
              <a:rPr lang="de-DE" sz="1200" b="0" dirty="0" smtClean="0"/>
              <a:t>914-923</a:t>
            </a:r>
          </a:p>
          <a:p>
            <a:r>
              <a:rPr lang="de-DE" sz="1200" b="0" i="1" dirty="0" smtClean="0"/>
              <a:t>Creutzmann</a:t>
            </a:r>
            <a:r>
              <a:rPr lang="de-DE" sz="1200" b="0" dirty="0" smtClean="0"/>
              <a:t>, Unternehmensbewertung bei Kapitalgesellschaften nach dem Bewertungsgesetz, in Königsmaier/Rabel (Hrsg), Unternehmensbewertung, FS Mandl, Wien 2010, 143-166</a:t>
            </a:r>
            <a:endParaRPr lang="de-DE" sz="1200" b="0" dirty="0"/>
          </a:p>
          <a:p>
            <a:r>
              <a:rPr lang="de-DE" sz="1200" b="0" i="1" dirty="0"/>
              <a:t>Fishman</a:t>
            </a:r>
            <a:r>
              <a:rPr lang="de-DE" sz="1200" b="0" dirty="0"/>
              <a:t>/</a:t>
            </a:r>
            <a:r>
              <a:rPr lang="de-DE" sz="1200" b="0" i="1" dirty="0"/>
              <a:t>Pratt</a:t>
            </a:r>
            <a:r>
              <a:rPr lang="de-DE" sz="1200" b="0" dirty="0"/>
              <a:t>/</a:t>
            </a:r>
            <a:r>
              <a:rPr lang="de-DE" sz="1200" b="0" i="1" dirty="0"/>
              <a:t>Morrison</a:t>
            </a:r>
            <a:r>
              <a:rPr lang="de-DE" sz="1200" b="0" dirty="0"/>
              <a:t>, Standards of Value, 2nd ed., Hoboken 2013</a:t>
            </a:r>
          </a:p>
          <a:p>
            <a:r>
              <a:rPr lang="de-DE" sz="1200" b="0" i="1" dirty="0"/>
              <a:t>Gass</a:t>
            </a:r>
            <a:r>
              <a:rPr lang="de-DE" sz="1200" b="0" dirty="0"/>
              <a:t>/</a:t>
            </a:r>
            <a:r>
              <a:rPr lang="de-DE" sz="1200" b="0" i="1" dirty="0"/>
              <a:t>Wirth</a:t>
            </a:r>
            <a:r>
              <a:rPr lang="de-DE" sz="1200" b="0" dirty="0"/>
              <a:t>, Wertkonzepte und Wertbegriffe bei rechtsgeprägten, rechnungslegungsbezogenen und steuerlichen Unternehmensbewertungen, in FS Bertl, Wien 2021, 1055-1063</a:t>
            </a:r>
          </a:p>
          <a:p>
            <a:r>
              <a:rPr lang="de-DE" sz="1200" b="0" i="1" dirty="0"/>
              <a:t>Nicklas</a:t>
            </a:r>
            <a:r>
              <a:rPr lang="de-DE" sz="1200" b="0" dirty="0"/>
              <a:t>, Vergleich nationaler und internationaler Standards in der Unternehmensbewertung, Aachen 2008</a:t>
            </a:r>
          </a:p>
          <a:p>
            <a:r>
              <a:rPr lang="de-DE" sz="1200" b="0" i="1" dirty="0"/>
              <a:t>Popp</a:t>
            </a:r>
            <a:r>
              <a:rPr lang="de-DE" sz="1200" b="0" dirty="0"/>
              <a:t>, Unternehmensbewertung im Gesellschafts-, Umwandlungs- und Kapitalmarktrecht, in IDW (</a:t>
            </a:r>
            <a:r>
              <a:rPr lang="de-DE" sz="1200" b="0" dirty="0" err="1"/>
              <a:t>Hrsg</a:t>
            </a:r>
            <a:r>
              <a:rPr lang="de-DE" sz="1200" b="0" dirty="0"/>
              <a:t>), WPH Edition: Bewertung und Transaktionsberatung, Düsseldorf 2018, Kapitel C, 213-271</a:t>
            </a:r>
          </a:p>
          <a:p>
            <a:r>
              <a:rPr lang="de-DE" sz="1200" b="0" i="1" dirty="0"/>
              <a:t>Rabel</a:t>
            </a:r>
            <a:r>
              <a:rPr lang="de-DE" sz="1200" b="0" dirty="0"/>
              <a:t>, International Valuation Standards (IVS) im Vergleich mit dem Fachgutachten KFS/BW 1 zur Unternehmensbewertung, in FS Bertl, Wien 2021, 1095-1106 </a:t>
            </a:r>
          </a:p>
          <a:p>
            <a:r>
              <a:rPr lang="de-DE" sz="1200" b="0" i="1" dirty="0"/>
              <a:t>Ruthardt</a:t>
            </a:r>
            <a:r>
              <a:rPr lang="de-DE" sz="1200" b="0" dirty="0"/>
              <a:t>/</a:t>
            </a:r>
            <a:r>
              <a:rPr lang="de-DE" sz="1200" b="0" i="1" dirty="0"/>
              <a:t>Hachmeister</a:t>
            </a:r>
            <a:r>
              <a:rPr lang="de-DE" sz="1200" b="0" dirty="0"/>
              <a:t>, Verkehrswert des Anteils und Verkehrswert des Unternehmens , WPg 2016, 411-422</a:t>
            </a:r>
          </a:p>
          <a:p>
            <a:r>
              <a:rPr lang="de-DE" sz="1200" b="0" i="1" dirty="0"/>
              <a:t>Ruthardt</a:t>
            </a:r>
            <a:r>
              <a:rPr lang="de-DE" sz="1200" b="0" dirty="0"/>
              <a:t>/</a:t>
            </a:r>
            <a:r>
              <a:rPr lang="de-DE" sz="1200" b="0" i="1" dirty="0"/>
              <a:t>Hachmeister</a:t>
            </a:r>
            <a:r>
              <a:rPr lang="de-DE" sz="1200" b="0" dirty="0"/>
              <a:t>, Unternehmensbewertung zur Abfindungsbemessung, </a:t>
            </a:r>
            <a:r>
              <a:rPr lang="de-DE" sz="1200" b="0" dirty="0" err="1"/>
              <a:t>ZfBF</a:t>
            </a:r>
            <a:r>
              <a:rPr lang="de-DE" sz="1200" b="0" dirty="0"/>
              <a:t> 2018, 47-71</a:t>
            </a:r>
          </a:p>
          <a:p>
            <a:r>
              <a:rPr lang="de-DE" sz="1200" b="0" i="1" dirty="0"/>
              <a:t>Schweighart</a:t>
            </a:r>
            <a:r>
              <a:rPr lang="de-DE" sz="1200" b="0" dirty="0"/>
              <a:t>, Der objektivierte Unternehmenswert auf dem Prüfstand der Bewertungspraxis und Theorie, in FS Bertl, Wien 2021, 1107-1120</a:t>
            </a:r>
          </a:p>
          <a:p>
            <a:r>
              <a:rPr lang="de-DE" sz="1200" b="0" i="1" dirty="0"/>
              <a:t>Spann</a:t>
            </a:r>
            <a:r>
              <a:rPr lang="de-DE" sz="1200" b="0" dirty="0"/>
              <a:t>, Die Haupttheorien der Volkswirtschaftslehre auf lehrgeschichtlicher Grundlage, Band 2 der Gesamtausgabe, Graz </a:t>
            </a:r>
            <a:r>
              <a:rPr lang="de-DE" sz="1200" b="0" dirty="0" smtClean="0"/>
              <a:t>1969</a:t>
            </a:r>
          </a:p>
          <a:p>
            <a:r>
              <a:rPr lang="de-DE" sz="1200" b="0" i="1" dirty="0" smtClean="0"/>
              <a:t>Wollny</a:t>
            </a:r>
            <a:r>
              <a:rPr lang="de-DE" sz="1200" b="0" dirty="0" smtClean="0"/>
              <a:t>, „Führt der objektivierte Unternehmenswert zum Verkehrswert?“ – eine Begriffsbestimmung, BWP 2010, 10-15</a:t>
            </a:r>
          </a:p>
          <a:p>
            <a:r>
              <a:rPr lang="de-DE" sz="1200" b="0" i="1" dirty="0" smtClean="0"/>
              <a:t>Wollny</a:t>
            </a:r>
            <a:r>
              <a:rPr lang="de-DE" sz="1200" b="0" dirty="0" smtClean="0"/>
              <a:t>, Der objektivierte Unternehmenswert, 3. Aufl., Herne 2018</a:t>
            </a:r>
            <a:endParaRPr lang="de-DE" sz="1200" b="0" dirty="0"/>
          </a:p>
          <a:p>
            <a:endParaRPr lang="de-AT" sz="1400" b="0" dirty="0"/>
          </a:p>
        </p:txBody>
      </p:sp>
      <p:sp>
        <p:nvSpPr>
          <p:cNvPr id="8" name="Fußzeilenplatzhalter 8">
            <a:extLst>
              <a:ext uri="{FF2B5EF4-FFF2-40B4-BE49-F238E27FC236}">
                <a16:creationId xmlns:a16="http://schemas.microsoft.com/office/drawing/2014/main" id="{9C9DEE3A-1F47-466C-B0D5-D8974CEEAD6D}"/>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Tree>
    <p:extLst>
      <p:ext uri="{BB962C8B-B14F-4D97-AF65-F5344CB8AC3E}">
        <p14:creationId xmlns:p14="http://schemas.microsoft.com/office/powerpoint/2010/main" val="170131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3</a:t>
            </a:fld>
            <a:endParaRPr lang="de-DE" dirty="0"/>
          </a:p>
        </p:txBody>
      </p:sp>
      <p:sp>
        <p:nvSpPr>
          <p:cNvPr id="6" name="Titel 5"/>
          <p:cNvSpPr>
            <a:spLocks noGrp="1"/>
          </p:cNvSpPr>
          <p:nvPr>
            <p:ph type="title"/>
          </p:nvPr>
        </p:nvSpPr>
        <p:spPr/>
        <p:txBody>
          <a:bodyPr/>
          <a:lstStyle/>
          <a:p>
            <a:r>
              <a:rPr lang="de-AT" dirty="0"/>
              <a:t>1. Problemstellung</a:t>
            </a:r>
          </a:p>
        </p:txBody>
      </p:sp>
      <p:sp>
        <p:nvSpPr>
          <p:cNvPr id="7" name="Inhaltsplatzhalter 6"/>
          <p:cNvSpPr>
            <a:spLocks noGrp="1"/>
          </p:cNvSpPr>
          <p:nvPr>
            <p:ph sz="quarter" idx="20"/>
          </p:nvPr>
        </p:nvSpPr>
        <p:spPr/>
        <p:txBody>
          <a:bodyPr/>
          <a:lstStyle/>
          <a:p>
            <a:r>
              <a:rPr lang="de-AT" dirty="0"/>
              <a:t>Spannungsverhältnis zum „Verkehrswert“</a:t>
            </a:r>
          </a:p>
        </p:txBody>
      </p:sp>
      <p:grpSp>
        <p:nvGrpSpPr>
          <p:cNvPr id="18" name="Gruppieren 17">
            <a:extLst>
              <a:ext uri="{FF2B5EF4-FFF2-40B4-BE49-F238E27FC236}">
                <a16:creationId xmlns:a16="http://schemas.microsoft.com/office/drawing/2014/main" id="{B3B8CE6F-EFB7-4947-A247-CB841DBB2106}"/>
              </a:ext>
            </a:extLst>
          </p:cNvPr>
          <p:cNvGrpSpPr/>
          <p:nvPr/>
        </p:nvGrpSpPr>
        <p:grpSpPr>
          <a:xfrm>
            <a:off x="632520" y="1268760"/>
            <a:ext cx="5129642" cy="1512167"/>
            <a:chOff x="2327562" y="1276764"/>
            <a:chExt cx="5129642" cy="2087779"/>
          </a:xfrm>
        </p:grpSpPr>
        <p:grpSp>
          <p:nvGrpSpPr>
            <p:cNvPr id="14" name="Gruppieren 13">
              <a:extLst>
                <a:ext uri="{FF2B5EF4-FFF2-40B4-BE49-F238E27FC236}">
                  <a16:creationId xmlns:a16="http://schemas.microsoft.com/office/drawing/2014/main" id="{E6C7F9C0-E6FF-4D88-974A-C273A5FFCF13}"/>
                </a:ext>
              </a:extLst>
            </p:cNvPr>
            <p:cNvGrpSpPr/>
            <p:nvPr/>
          </p:nvGrpSpPr>
          <p:grpSpPr>
            <a:xfrm>
              <a:off x="2327562" y="1276764"/>
              <a:ext cx="5129642" cy="1664860"/>
              <a:chOff x="1071418" y="1276764"/>
              <a:chExt cx="5129642" cy="1664860"/>
            </a:xfrm>
          </p:grpSpPr>
          <p:sp>
            <p:nvSpPr>
              <p:cNvPr id="15" name="Textfeld 14">
                <a:extLst>
                  <a:ext uri="{FF2B5EF4-FFF2-40B4-BE49-F238E27FC236}">
                    <a16:creationId xmlns:a16="http://schemas.microsoft.com/office/drawing/2014/main" id="{A9F13B94-BFD6-41AB-93AC-F10416FD5C4E}"/>
                  </a:ext>
                </a:extLst>
              </p:cNvPr>
              <p:cNvSpPr txBox="1"/>
              <p:nvPr/>
            </p:nvSpPr>
            <p:spPr>
              <a:xfrm>
                <a:off x="1523999" y="1643193"/>
                <a:ext cx="4677061" cy="12984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defTabSz="821531"/>
                <a:r>
                  <a:rPr lang="de-AT" sz="1400" b="1" dirty="0"/>
                  <a:t>In der gesellschaftsrechtlichen Rechtsprechung und in der juristischen Literatur wird häufig auf den </a:t>
                </a:r>
                <a:r>
                  <a:rPr lang="de-AT" sz="1400" b="1" dirty="0">
                    <a:solidFill>
                      <a:srgbClr val="FF0000"/>
                    </a:solidFill>
                  </a:rPr>
                  <a:t>Verkehrswert</a:t>
                </a:r>
                <a:r>
                  <a:rPr lang="de-AT" sz="1400" b="1" dirty="0"/>
                  <a:t> als Wertkategorie der Unternehmens- und/oder Anteilsbewertung verwiesen.</a:t>
                </a:r>
              </a:p>
              <a:p>
                <a:pPr algn="l" defTabSz="821531">
                  <a:spcBef>
                    <a:spcPts val="600"/>
                  </a:spcBef>
                </a:pPr>
                <a:r>
                  <a:rPr lang="de-AT" sz="1400" i="1" dirty="0"/>
                  <a:t>Ruthardt/Hachmeister </a:t>
                </a:r>
                <a:r>
                  <a:rPr lang="de-AT" sz="1400" dirty="0"/>
                  <a:t>(2016) 411</a:t>
                </a:r>
              </a:p>
            </p:txBody>
          </p:sp>
          <p:sp>
            <p:nvSpPr>
              <p:cNvPr id="16" name="Textfeld 15">
                <a:extLst>
                  <a:ext uri="{FF2B5EF4-FFF2-40B4-BE49-F238E27FC236}">
                    <a16:creationId xmlns:a16="http://schemas.microsoft.com/office/drawing/2014/main" id="{E48F6B11-70A9-43E1-95D5-2EADF31934D0}"/>
                  </a:ext>
                </a:extLst>
              </p:cNvPr>
              <p:cNvSpPr txBox="1"/>
              <p:nvPr/>
            </p:nvSpPr>
            <p:spPr>
              <a:xfrm rot="10800000">
                <a:off x="1071418" y="1276764"/>
                <a:ext cx="434109"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AT" sz="6000" b="1" i="0" u="none" strike="noStrike" baseline="0" dirty="0">
                    <a:solidFill>
                      <a:srgbClr val="B19675"/>
                    </a:solidFill>
                    <a:latin typeface="Arial Black" panose="020B0A04020102020204" pitchFamily="34" charset="0"/>
                  </a:rPr>
                  <a:t>“</a:t>
                </a:r>
                <a:endParaRPr lang="de-AT" sz="6000" dirty="0">
                  <a:solidFill>
                    <a:srgbClr val="B19675"/>
                  </a:solidFill>
                </a:endParaRPr>
              </a:p>
            </p:txBody>
          </p:sp>
        </p:grpSp>
        <p:sp>
          <p:nvSpPr>
            <p:cNvPr id="17" name="Textfeld 16">
              <a:extLst>
                <a:ext uri="{FF2B5EF4-FFF2-40B4-BE49-F238E27FC236}">
                  <a16:creationId xmlns:a16="http://schemas.microsoft.com/office/drawing/2014/main" id="{53293E52-A9DC-4344-8F3D-9F15F7C9E221}"/>
                </a:ext>
              </a:extLst>
            </p:cNvPr>
            <p:cNvSpPr txBox="1"/>
            <p:nvPr/>
          </p:nvSpPr>
          <p:spPr>
            <a:xfrm>
              <a:off x="6607123" y="2348880"/>
              <a:ext cx="434109"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AT" sz="6000" b="1" i="0" u="none" strike="noStrike" baseline="0" dirty="0">
                  <a:solidFill>
                    <a:srgbClr val="B19675"/>
                  </a:solidFill>
                  <a:latin typeface="Arial Black" panose="020B0A04020102020204" pitchFamily="34" charset="0"/>
                </a:rPr>
                <a:t>“</a:t>
              </a:r>
              <a:endParaRPr lang="de-AT" sz="6000" dirty="0">
                <a:solidFill>
                  <a:srgbClr val="B19675"/>
                </a:solidFill>
              </a:endParaRPr>
            </a:p>
          </p:txBody>
        </p:sp>
      </p:grpSp>
      <p:grpSp>
        <p:nvGrpSpPr>
          <p:cNvPr id="19" name="Gruppieren 18">
            <a:extLst>
              <a:ext uri="{FF2B5EF4-FFF2-40B4-BE49-F238E27FC236}">
                <a16:creationId xmlns:a16="http://schemas.microsoft.com/office/drawing/2014/main" id="{B6F900F0-48A7-41EA-BC91-1D29A3A2A745}"/>
              </a:ext>
            </a:extLst>
          </p:cNvPr>
          <p:cNvGrpSpPr/>
          <p:nvPr/>
        </p:nvGrpSpPr>
        <p:grpSpPr>
          <a:xfrm>
            <a:off x="4016896" y="2736181"/>
            <a:ext cx="5470816" cy="2249735"/>
            <a:chOff x="5041607" y="2872698"/>
            <a:chExt cx="5470816" cy="2249735"/>
          </a:xfrm>
        </p:grpSpPr>
        <p:sp>
          <p:nvSpPr>
            <p:cNvPr id="20" name="Textfeld 19">
              <a:extLst>
                <a:ext uri="{FF2B5EF4-FFF2-40B4-BE49-F238E27FC236}">
                  <a16:creationId xmlns:a16="http://schemas.microsoft.com/office/drawing/2014/main" id="{AA3A7633-42DB-4625-8E60-491EF0FAEC78}"/>
                </a:ext>
              </a:extLst>
            </p:cNvPr>
            <p:cNvSpPr txBox="1"/>
            <p:nvPr/>
          </p:nvSpPr>
          <p:spPr>
            <a:xfrm>
              <a:off x="9834261" y="4106770"/>
              <a:ext cx="434109"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AT" sz="6000" b="1" i="0" u="none" strike="noStrike" baseline="0" dirty="0">
                  <a:solidFill>
                    <a:srgbClr val="B19675"/>
                  </a:solidFill>
                  <a:latin typeface="Arial Black" panose="020B0A04020102020204" pitchFamily="34" charset="0"/>
                </a:rPr>
                <a:t>“</a:t>
              </a:r>
              <a:endParaRPr lang="de-AT" sz="6000" dirty="0">
                <a:solidFill>
                  <a:srgbClr val="B19675"/>
                </a:solidFill>
              </a:endParaRPr>
            </a:p>
          </p:txBody>
        </p:sp>
        <p:sp>
          <p:nvSpPr>
            <p:cNvPr id="21" name="Textfeld 20">
              <a:extLst>
                <a:ext uri="{FF2B5EF4-FFF2-40B4-BE49-F238E27FC236}">
                  <a16:creationId xmlns:a16="http://schemas.microsoft.com/office/drawing/2014/main" id="{32ADF7C7-4365-4569-BE6A-E561F4AC724B}"/>
                </a:ext>
              </a:extLst>
            </p:cNvPr>
            <p:cNvSpPr txBox="1"/>
            <p:nvPr/>
          </p:nvSpPr>
          <p:spPr>
            <a:xfrm>
              <a:off x="5478603" y="3228703"/>
              <a:ext cx="5033820" cy="15138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l">
                <a:buNone/>
              </a:pPr>
              <a:r>
                <a:rPr lang="de-AT" sz="1400" b="1" dirty="0"/>
                <a:t>Das LG Köln will den Sachverständigen daher um Beantwortung folgender Fragen bitten: </a:t>
              </a:r>
            </a:p>
            <a:p>
              <a:pPr marL="0" indent="0" algn="l">
                <a:buNone/>
              </a:pPr>
              <a:r>
                <a:rPr lang="de-AT" sz="1400" b="1" dirty="0"/>
                <a:t>1. Kann der objektivierte Unternehmenswert gemäß IDW S 1 aus theoretischer Sicht als </a:t>
              </a:r>
              <a:r>
                <a:rPr lang="de-AT" sz="1400" b="1" dirty="0">
                  <a:solidFill>
                    <a:srgbClr val="FF0000"/>
                  </a:solidFill>
                </a:rPr>
                <a:t>tragfähige Annäherung an den Verkehrswert </a:t>
              </a:r>
              <a:r>
                <a:rPr lang="de-AT" sz="1400" b="1" dirty="0"/>
                <a:t>des Unternehmens gelten?</a:t>
              </a:r>
            </a:p>
            <a:p>
              <a:pPr marL="0" indent="0" algn="l">
                <a:spcBef>
                  <a:spcPts val="600"/>
                </a:spcBef>
                <a:buNone/>
              </a:pPr>
              <a:r>
                <a:rPr lang="de-AT" sz="1400" dirty="0"/>
                <a:t>LG Köln, 82 0 77/12, 82 0 2/16 (Februar 2021)</a:t>
              </a:r>
            </a:p>
          </p:txBody>
        </p:sp>
        <p:sp>
          <p:nvSpPr>
            <p:cNvPr id="22" name="Textfeld 21">
              <a:extLst>
                <a:ext uri="{FF2B5EF4-FFF2-40B4-BE49-F238E27FC236}">
                  <a16:creationId xmlns:a16="http://schemas.microsoft.com/office/drawing/2014/main" id="{4D3E5E86-C80F-48FC-95CF-33FB50599774}"/>
                </a:ext>
              </a:extLst>
            </p:cNvPr>
            <p:cNvSpPr txBox="1"/>
            <p:nvPr/>
          </p:nvSpPr>
          <p:spPr>
            <a:xfrm rot="10800000">
              <a:off x="5041607" y="2872698"/>
              <a:ext cx="434109"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AT" sz="6000" b="1" i="0" u="none" strike="noStrike" baseline="0" dirty="0">
                  <a:solidFill>
                    <a:srgbClr val="B19675"/>
                  </a:solidFill>
                  <a:latin typeface="Arial Black" panose="020B0A04020102020204" pitchFamily="34" charset="0"/>
                </a:rPr>
                <a:t>“</a:t>
              </a:r>
              <a:endParaRPr lang="de-AT" sz="6000" dirty="0">
                <a:solidFill>
                  <a:srgbClr val="B19675"/>
                </a:solidFill>
              </a:endParaRPr>
            </a:p>
          </p:txBody>
        </p:sp>
      </p:grpSp>
      <p:grpSp>
        <p:nvGrpSpPr>
          <p:cNvPr id="23" name="Gruppieren 22">
            <a:extLst>
              <a:ext uri="{FF2B5EF4-FFF2-40B4-BE49-F238E27FC236}">
                <a16:creationId xmlns:a16="http://schemas.microsoft.com/office/drawing/2014/main" id="{E095FC26-2972-4FD6-9555-A5E40137ED7B}"/>
              </a:ext>
            </a:extLst>
          </p:cNvPr>
          <p:cNvGrpSpPr/>
          <p:nvPr/>
        </p:nvGrpSpPr>
        <p:grpSpPr>
          <a:xfrm>
            <a:off x="776536" y="4620433"/>
            <a:ext cx="5153889" cy="1713629"/>
            <a:chOff x="966358" y="2781471"/>
            <a:chExt cx="5153889" cy="2662172"/>
          </a:xfrm>
        </p:grpSpPr>
        <p:sp>
          <p:nvSpPr>
            <p:cNvPr id="24" name="Textfeld 23">
              <a:extLst>
                <a:ext uri="{FF2B5EF4-FFF2-40B4-BE49-F238E27FC236}">
                  <a16:creationId xmlns:a16="http://schemas.microsoft.com/office/drawing/2014/main" id="{65AD60FB-52A7-43A8-9026-2BDC18B7AAE6}"/>
                </a:ext>
              </a:extLst>
            </p:cNvPr>
            <p:cNvSpPr txBox="1"/>
            <p:nvPr/>
          </p:nvSpPr>
          <p:spPr>
            <a:xfrm>
              <a:off x="5686138" y="3865781"/>
              <a:ext cx="434109" cy="15778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AT" sz="6000" b="1" i="0" u="none" strike="noStrike" baseline="0" dirty="0">
                  <a:solidFill>
                    <a:srgbClr val="B19675"/>
                  </a:solidFill>
                  <a:latin typeface="Arial Black" panose="020B0A04020102020204" pitchFamily="34" charset="0"/>
                </a:rPr>
                <a:t>“</a:t>
              </a:r>
              <a:endParaRPr lang="de-AT" sz="6000" dirty="0">
                <a:solidFill>
                  <a:srgbClr val="B19675"/>
                </a:solidFill>
              </a:endParaRPr>
            </a:p>
          </p:txBody>
        </p:sp>
        <p:sp>
          <p:nvSpPr>
            <p:cNvPr id="25" name="Textfeld 24">
              <a:extLst>
                <a:ext uri="{FF2B5EF4-FFF2-40B4-BE49-F238E27FC236}">
                  <a16:creationId xmlns:a16="http://schemas.microsoft.com/office/drawing/2014/main" id="{E9FF43D7-E33E-4968-B8CC-7A6F3A80D50A}"/>
                </a:ext>
              </a:extLst>
            </p:cNvPr>
            <p:cNvSpPr txBox="1"/>
            <p:nvPr/>
          </p:nvSpPr>
          <p:spPr>
            <a:xfrm>
              <a:off x="1418939" y="3404337"/>
              <a:ext cx="4677061" cy="13477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l">
                <a:buNone/>
              </a:pPr>
              <a:r>
                <a:rPr lang="de-AT" sz="1400" b="1" dirty="0"/>
                <a:t>Entsprechend ist das </a:t>
              </a:r>
              <a:r>
                <a:rPr lang="de-AT" sz="1400" b="1" dirty="0">
                  <a:solidFill>
                    <a:srgbClr val="FF0000"/>
                  </a:solidFill>
                </a:rPr>
                <a:t>Verhältnis</a:t>
              </a:r>
              <a:r>
                <a:rPr lang="de-AT" sz="1400" b="1" dirty="0"/>
                <a:t> des objektivierten Unternehmenswerts </a:t>
              </a:r>
              <a:r>
                <a:rPr lang="de-AT" sz="1400" b="1" dirty="0">
                  <a:solidFill>
                    <a:srgbClr val="FF0000"/>
                  </a:solidFill>
                </a:rPr>
                <a:t>zum Verkehrswert offen</a:t>
              </a:r>
              <a:r>
                <a:rPr lang="de-AT" sz="1400" b="1" dirty="0"/>
                <a:t>.</a:t>
              </a:r>
            </a:p>
            <a:p>
              <a:pPr marL="0" indent="0" algn="l">
                <a:spcBef>
                  <a:spcPts val="600"/>
                </a:spcBef>
                <a:buNone/>
              </a:pPr>
              <a:r>
                <a:rPr lang="de-AT" sz="1400" i="1" dirty="0"/>
                <a:t>Ruthardt/Hachmeister</a:t>
              </a:r>
              <a:r>
                <a:rPr lang="de-AT" sz="1400" dirty="0"/>
                <a:t> (2018) 49</a:t>
              </a:r>
            </a:p>
          </p:txBody>
        </p:sp>
        <p:sp>
          <p:nvSpPr>
            <p:cNvPr id="26" name="Textfeld 25">
              <a:extLst>
                <a:ext uri="{FF2B5EF4-FFF2-40B4-BE49-F238E27FC236}">
                  <a16:creationId xmlns:a16="http://schemas.microsoft.com/office/drawing/2014/main" id="{3C899DAE-7A99-4E90-89C2-CC519CD2D886}"/>
                </a:ext>
              </a:extLst>
            </p:cNvPr>
            <p:cNvSpPr txBox="1"/>
            <p:nvPr/>
          </p:nvSpPr>
          <p:spPr>
            <a:xfrm rot="10800000">
              <a:off x="966358" y="2781471"/>
              <a:ext cx="434109" cy="15778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AT" sz="6000" b="1" i="0" u="none" strike="noStrike" baseline="0" dirty="0">
                  <a:solidFill>
                    <a:srgbClr val="B19675"/>
                  </a:solidFill>
                  <a:latin typeface="Arial Black" panose="020B0A04020102020204" pitchFamily="34" charset="0"/>
                </a:rPr>
                <a:t>“</a:t>
              </a:r>
              <a:endParaRPr lang="de-AT" sz="6000" dirty="0">
                <a:solidFill>
                  <a:srgbClr val="B19675"/>
                </a:solidFill>
              </a:endParaRPr>
            </a:p>
          </p:txBody>
        </p:sp>
      </p:grpSp>
      <p:sp>
        <p:nvSpPr>
          <p:cNvPr id="27" name="Fußzeilenplatzhalter 8">
            <a:extLst>
              <a:ext uri="{FF2B5EF4-FFF2-40B4-BE49-F238E27FC236}">
                <a16:creationId xmlns:a16="http://schemas.microsoft.com/office/drawing/2014/main" id="{FCE5C6A7-2A03-4479-9BEE-054F1CBBD338}"/>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Tree>
    <p:extLst>
      <p:ext uri="{BB962C8B-B14F-4D97-AF65-F5344CB8AC3E}">
        <p14:creationId xmlns:p14="http://schemas.microsoft.com/office/powerpoint/2010/main" val="2873855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7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4</a:t>
            </a:fld>
            <a:endParaRPr lang="de-DE" dirty="0"/>
          </a:p>
        </p:txBody>
      </p:sp>
      <p:sp>
        <p:nvSpPr>
          <p:cNvPr id="6" name="Titel 5"/>
          <p:cNvSpPr>
            <a:spLocks noGrp="1"/>
          </p:cNvSpPr>
          <p:nvPr>
            <p:ph type="title"/>
          </p:nvPr>
        </p:nvSpPr>
        <p:spPr/>
        <p:txBody>
          <a:bodyPr/>
          <a:lstStyle/>
          <a:p>
            <a:r>
              <a:rPr lang="de-AT" dirty="0"/>
              <a:t>1. Problemstellung</a:t>
            </a:r>
          </a:p>
        </p:txBody>
      </p:sp>
      <p:sp>
        <p:nvSpPr>
          <p:cNvPr id="7" name="Inhaltsplatzhalter 6"/>
          <p:cNvSpPr>
            <a:spLocks noGrp="1"/>
          </p:cNvSpPr>
          <p:nvPr>
            <p:ph sz="quarter" idx="20"/>
          </p:nvPr>
        </p:nvSpPr>
        <p:spPr/>
        <p:txBody>
          <a:bodyPr/>
          <a:lstStyle/>
          <a:p>
            <a:r>
              <a:rPr lang="de-AT" dirty="0"/>
              <a:t>Erfüllt der objektivierte Wert jeden Normzweck?</a:t>
            </a:r>
          </a:p>
        </p:txBody>
      </p:sp>
      <p:grpSp>
        <p:nvGrpSpPr>
          <p:cNvPr id="30" name="Gruppieren 29">
            <a:extLst>
              <a:ext uri="{FF2B5EF4-FFF2-40B4-BE49-F238E27FC236}">
                <a16:creationId xmlns:a16="http://schemas.microsoft.com/office/drawing/2014/main" id="{A64EEAF6-811F-47B6-B3C5-81F20FD5D243}"/>
              </a:ext>
            </a:extLst>
          </p:cNvPr>
          <p:cNvGrpSpPr/>
          <p:nvPr/>
        </p:nvGrpSpPr>
        <p:grpSpPr>
          <a:xfrm>
            <a:off x="3817470" y="2376770"/>
            <a:ext cx="5476043" cy="2114632"/>
            <a:chOff x="736630" y="683299"/>
            <a:chExt cx="5476043" cy="3996739"/>
          </a:xfrm>
        </p:grpSpPr>
        <p:sp>
          <p:nvSpPr>
            <p:cNvPr id="31" name="Textfeld 30">
              <a:extLst>
                <a:ext uri="{FF2B5EF4-FFF2-40B4-BE49-F238E27FC236}">
                  <a16:creationId xmlns:a16="http://schemas.microsoft.com/office/drawing/2014/main" id="{FDD113E7-9FBA-41C4-8F71-2BD0F1C95F70}"/>
                </a:ext>
              </a:extLst>
            </p:cNvPr>
            <p:cNvSpPr txBox="1"/>
            <p:nvPr/>
          </p:nvSpPr>
          <p:spPr>
            <a:xfrm>
              <a:off x="5778564" y="3001986"/>
              <a:ext cx="434109" cy="16780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AT" sz="6000" b="1" i="0" u="none" strike="noStrike" baseline="0" dirty="0">
                  <a:solidFill>
                    <a:srgbClr val="B19675"/>
                  </a:solidFill>
                  <a:latin typeface="Arial Black" panose="020B0A04020102020204" pitchFamily="34" charset="0"/>
                </a:rPr>
                <a:t>“</a:t>
              </a:r>
              <a:endParaRPr lang="de-AT" sz="6000" dirty="0">
                <a:solidFill>
                  <a:srgbClr val="B19675"/>
                </a:solidFill>
              </a:endParaRPr>
            </a:p>
          </p:txBody>
        </p:sp>
        <p:sp>
          <p:nvSpPr>
            <p:cNvPr id="32" name="Textfeld 31">
              <a:extLst>
                <a:ext uri="{FF2B5EF4-FFF2-40B4-BE49-F238E27FC236}">
                  <a16:creationId xmlns:a16="http://schemas.microsoft.com/office/drawing/2014/main" id="{34FECFFA-C5BF-491D-AAE0-E3963AEE6BE1}"/>
                </a:ext>
              </a:extLst>
            </p:cNvPr>
            <p:cNvSpPr txBox="1"/>
            <p:nvPr/>
          </p:nvSpPr>
          <p:spPr>
            <a:xfrm>
              <a:off x="1192647" y="1840271"/>
              <a:ext cx="4948018" cy="172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buNone/>
              </a:pPr>
              <a:r>
                <a:rPr lang="de-AT" sz="1400" b="1" dirty="0"/>
                <a:t>…, dass es in der österreichischen Gesetzgebung verschiedene Wertbegriffe bzw. Wertdefinitionen gibt, für die in der aktuellen Bewertungspraxis zumeist der objektivierte Unternehmenswert gemäß den Vorgaben des Fachgutachtens KFS/BW 1 ermittelt wird, meist </a:t>
              </a:r>
              <a:r>
                <a:rPr lang="de-AT" sz="1400" b="1" dirty="0">
                  <a:solidFill>
                    <a:srgbClr val="FF0000"/>
                  </a:solidFill>
                </a:rPr>
                <a:t>ohne sich näher mit dem jeweiligen Normzweck </a:t>
              </a:r>
              <a:r>
                <a:rPr lang="de-AT" sz="1400" b="1" dirty="0" err="1"/>
                <a:t>bzw</a:t>
              </a:r>
              <a:r>
                <a:rPr lang="de-AT" sz="1400" b="1" dirty="0"/>
                <a:t> Verwendungszweck </a:t>
              </a:r>
              <a:r>
                <a:rPr lang="de-AT" sz="1400" b="1" dirty="0">
                  <a:solidFill>
                    <a:srgbClr val="FF0000"/>
                  </a:solidFill>
                </a:rPr>
                <a:t>auseinanderzusetzen</a:t>
              </a:r>
              <a:r>
                <a:rPr lang="de-AT" sz="1400" b="1" dirty="0"/>
                <a:t>. </a:t>
              </a:r>
            </a:p>
            <a:p>
              <a:pPr marL="0" indent="0" algn="l">
                <a:spcBef>
                  <a:spcPts val="600"/>
                </a:spcBef>
                <a:buNone/>
              </a:pPr>
              <a:r>
                <a:rPr lang="de-AT" sz="1400" i="1" dirty="0" err="1"/>
                <a:t>Gass</a:t>
              </a:r>
              <a:r>
                <a:rPr lang="de-AT" sz="1400" i="1" dirty="0"/>
                <a:t>/Wirth </a:t>
              </a:r>
              <a:r>
                <a:rPr lang="de-AT" sz="1400" dirty="0"/>
                <a:t>(2021) 1062</a:t>
              </a:r>
            </a:p>
          </p:txBody>
        </p:sp>
        <p:sp>
          <p:nvSpPr>
            <p:cNvPr id="33" name="Textfeld 32">
              <a:extLst>
                <a:ext uri="{FF2B5EF4-FFF2-40B4-BE49-F238E27FC236}">
                  <a16:creationId xmlns:a16="http://schemas.microsoft.com/office/drawing/2014/main" id="{BE42B094-84B8-45AD-8B32-1A9B58BF6F12}"/>
                </a:ext>
              </a:extLst>
            </p:cNvPr>
            <p:cNvSpPr txBox="1"/>
            <p:nvPr/>
          </p:nvSpPr>
          <p:spPr>
            <a:xfrm rot="10800000">
              <a:off x="736630" y="683299"/>
              <a:ext cx="434109" cy="16780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AT" sz="6000" b="1" i="0" u="none" strike="noStrike" baseline="0" dirty="0">
                  <a:solidFill>
                    <a:srgbClr val="B19675"/>
                  </a:solidFill>
                  <a:latin typeface="Arial Black" panose="020B0A04020102020204" pitchFamily="34" charset="0"/>
                </a:rPr>
                <a:t>“</a:t>
              </a:r>
              <a:endParaRPr lang="de-AT" sz="6000" dirty="0">
                <a:solidFill>
                  <a:srgbClr val="B19675"/>
                </a:solidFill>
              </a:endParaRPr>
            </a:p>
          </p:txBody>
        </p:sp>
      </p:grpSp>
      <p:grpSp>
        <p:nvGrpSpPr>
          <p:cNvPr id="34" name="Gruppieren 33">
            <a:extLst>
              <a:ext uri="{FF2B5EF4-FFF2-40B4-BE49-F238E27FC236}">
                <a16:creationId xmlns:a16="http://schemas.microsoft.com/office/drawing/2014/main" id="{07A794B0-FD44-4600-864D-63DDD966CF1A}"/>
              </a:ext>
            </a:extLst>
          </p:cNvPr>
          <p:cNvGrpSpPr/>
          <p:nvPr/>
        </p:nvGrpSpPr>
        <p:grpSpPr>
          <a:xfrm>
            <a:off x="560512" y="4077072"/>
            <a:ext cx="5040560" cy="2426858"/>
            <a:chOff x="6129481" y="3377930"/>
            <a:chExt cx="5040560" cy="2426858"/>
          </a:xfrm>
        </p:grpSpPr>
        <p:sp>
          <p:nvSpPr>
            <p:cNvPr id="35" name="Textfeld 34">
              <a:extLst>
                <a:ext uri="{FF2B5EF4-FFF2-40B4-BE49-F238E27FC236}">
                  <a16:creationId xmlns:a16="http://schemas.microsoft.com/office/drawing/2014/main" id="{11DB986A-699F-41E3-A979-DCFF7EAB7130}"/>
                </a:ext>
              </a:extLst>
            </p:cNvPr>
            <p:cNvSpPr txBox="1"/>
            <p:nvPr/>
          </p:nvSpPr>
          <p:spPr>
            <a:xfrm>
              <a:off x="10710799" y="4789125"/>
              <a:ext cx="434109"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AT" sz="6000" b="1" i="0" u="none" strike="noStrike" baseline="0" dirty="0">
                  <a:solidFill>
                    <a:srgbClr val="B19675"/>
                  </a:solidFill>
                  <a:latin typeface="Arial Black" panose="020B0A04020102020204" pitchFamily="34" charset="0"/>
                </a:rPr>
                <a:t>“</a:t>
              </a:r>
              <a:endParaRPr lang="de-AT" sz="6000" dirty="0">
                <a:solidFill>
                  <a:srgbClr val="B19675"/>
                </a:solidFill>
              </a:endParaRPr>
            </a:p>
          </p:txBody>
        </p:sp>
        <p:grpSp>
          <p:nvGrpSpPr>
            <p:cNvPr id="36" name="Gruppieren 35">
              <a:extLst>
                <a:ext uri="{FF2B5EF4-FFF2-40B4-BE49-F238E27FC236}">
                  <a16:creationId xmlns:a16="http://schemas.microsoft.com/office/drawing/2014/main" id="{55504B7B-1CFC-4B1F-9367-D91D1326945C}"/>
                </a:ext>
              </a:extLst>
            </p:cNvPr>
            <p:cNvGrpSpPr/>
            <p:nvPr/>
          </p:nvGrpSpPr>
          <p:grpSpPr>
            <a:xfrm>
              <a:off x="6129481" y="3377930"/>
              <a:ext cx="5040560" cy="2101976"/>
              <a:chOff x="1062182" y="1055093"/>
              <a:chExt cx="5040560" cy="2101976"/>
            </a:xfrm>
          </p:grpSpPr>
          <p:sp>
            <p:nvSpPr>
              <p:cNvPr id="37" name="Textfeld 36">
                <a:extLst>
                  <a:ext uri="{FF2B5EF4-FFF2-40B4-BE49-F238E27FC236}">
                    <a16:creationId xmlns:a16="http://schemas.microsoft.com/office/drawing/2014/main" id="{8FEDCFDB-4006-491D-8843-602B05CD801C}"/>
                  </a:ext>
                </a:extLst>
              </p:cNvPr>
              <p:cNvSpPr txBox="1"/>
              <p:nvPr/>
            </p:nvSpPr>
            <p:spPr>
              <a:xfrm>
                <a:off x="1523999" y="1427750"/>
                <a:ext cx="4578743" cy="172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de-AT" sz="1400" b="1" dirty="0"/>
                  <a:t>Dem objektivierten Unternehmenswert kommt in der derzeitigen Bewertungspraxis eine tragende Rolle zu. </a:t>
                </a:r>
              </a:p>
              <a:p>
                <a:r>
                  <a:rPr lang="de-AT" sz="1400" b="1" dirty="0"/>
                  <a:t>Dennoch sind einerseits die </a:t>
                </a:r>
                <a:r>
                  <a:rPr lang="de-AT" sz="1400" b="1" dirty="0">
                    <a:solidFill>
                      <a:srgbClr val="FF0000"/>
                    </a:solidFill>
                  </a:rPr>
                  <a:t>Charakteristika</a:t>
                </a:r>
                <a:r>
                  <a:rPr lang="de-AT" sz="1400" b="1" dirty="0"/>
                  <a:t> dieses Konzepts und andererseits die </a:t>
                </a:r>
                <a:r>
                  <a:rPr lang="de-AT" sz="1400" b="1" dirty="0">
                    <a:solidFill>
                      <a:srgbClr val="FF0000"/>
                    </a:solidFill>
                  </a:rPr>
                  <a:t>Abgrenzung</a:t>
                </a:r>
                <a:r>
                  <a:rPr lang="de-AT" sz="1400" b="1" dirty="0"/>
                  <a:t> zu anderen Wertkonzepten vor allem in der Bewertungspraxis </a:t>
                </a:r>
                <a:r>
                  <a:rPr lang="de-AT" sz="1400" b="1" dirty="0">
                    <a:solidFill>
                      <a:srgbClr val="FF0000"/>
                    </a:solidFill>
                  </a:rPr>
                  <a:t>teils unklar</a:t>
                </a:r>
                <a:r>
                  <a:rPr lang="de-AT" sz="1400" b="1" dirty="0"/>
                  <a:t>.</a:t>
                </a:r>
              </a:p>
              <a:p>
                <a:pPr marL="0" indent="0" algn="l">
                  <a:spcBef>
                    <a:spcPts val="600"/>
                  </a:spcBef>
                  <a:buNone/>
                </a:pPr>
                <a:r>
                  <a:rPr lang="de-AT" sz="1400" i="1" dirty="0"/>
                  <a:t>Schweighart</a:t>
                </a:r>
                <a:r>
                  <a:rPr lang="de-AT" sz="1400" dirty="0"/>
                  <a:t> (2021) 1119</a:t>
                </a:r>
              </a:p>
            </p:txBody>
          </p:sp>
          <p:sp>
            <p:nvSpPr>
              <p:cNvPr id="38" name="Textfeld 37">
                <a:extLst>
                  <a:ext uri="{FF2B5EF4-FFF2-40B4-BE49-F238E27FC236}">
                    <a16:creationId xmlns:a16="http://schemas.microsoft.com/office/drawing/2014/main" id="{4051675B-86BB-4A76-8E78-0B0FA1018D63}"/>
                  </a:ext>
                </a:extLst>
              </p:cNvPr>
              <p:cNvSpPr txBox="1"/>
              <p:nvPr/>
            </p:nvSpPr>
            <p:spPr>
              <a:xfrm rot="10800000">
                <a:off x="1062182" y="1055093"/>
                <a:ext cx="434109"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AT" sz="6000" b="1" i="0" u="none" strike="noStrike" baseline="0" dirty="0">
                    <a:solidFill>
                      <a:srgbClr val="B19675"/>
                    </a:solidFill>
                    <a:latin typeface="Arial Black" panose="020B0A04020102020204" pitchFamily="34" charset="0"/>
                  </a:rPr>
                  <a:t>“</a:t>
                </a:r>
                <a:endParaRPr lang="de-AT" sz="6000" dirty="0">
                  <a:solidFill>
                    <a:srgbClr val="B19675"/>
                  </a:solidFill>
                </a:endParaRPr>
              </a:p>
            </p:txBody>
          </p:sp>
        </p:grpSp>
      </p:grpSp>
      <p:grpSp>
        <p:nvGrpSpPr>
          <p:cNvPr id="15" name="Gruppieren 14">
            <a:extLst>
              <a:ext uri="{FF2B5EF4-FFF2-40B4-BE49-F238E27FC236}">
                <a16:creationId xmlns:a16="http://schemas.microsoft.com/office/drawing/2014/main" id="{E095FC26-2972-4FD6-9555-A5E40137ED7B}"/>
              </a:ext>
            </a:extLst>
          </p:cNvPr>
          <p:cNvGrpSpPr/>
          <p:nvPr/>
        </p:nvGrpSpPr>
        <p:grpSpPr>
          <a:xfrm>
            <a:off x="632520" y="970287"/>
            <a:ext cx="5153889" cy="1713629"/>
            <a:chOff x="966358" y="2781471"/>
            <a:chExt cx="5153889" cy="2662172"/>
          </a:xfrm>
        </p:grpSpPr>
        <p:sp>
          <p:nvSpPr>
            <p:cNvPr id="16" name="Textfeld 15">
              <a:extLst>
                <a:ext uri="{FF2B5EF4-FFF2-40B4-BE49-F238E27FC236}">
                  <a16:creationId xmlns:a16="http://schemas.microsoft.com/office/drawing/2014/main" id="{65AD60FB-52A7-43A8-9026-2BDC18B7AAE6}"/>
                </a:ext>
              </a:extLst>
            </p:cNvPr>
            <p:cNvSpPr txBox="1"/>
            <p:nvPr/>
          </p:nvSpPr>
          <p:spPr>
            <a:xfrm>
              <a:off x="5686138" y="3865781"/>
              <a:ext cx="434109" cy="15778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AT" sz="6000" b="1" i="0" u="none" strike="noStrike" baseline="0" dirty="0">
                  <a:solidFill>
                    <a:srgbClr val="B19675"/>
                  </a:solidFill>
                  <a:latin typeface="Arial Black" panose="020B0A04020102020204" pitchFamily="34" charset="0"/>
                </a:rPr>
                <a:t>“</a:t>
              </a:r>
              <a:endParaRPr lang="de-AT" sz="6000" dirty="0">
                <a:solidFill>
                  <a:srgbClr val="B19675"/>
                </a:solidFill>
              </a:endParaRPr>
            </a:p>
          </p:txBody>
        </p:sp>
        <p:sp>
          <p:nvSpPr>
            <p:cNvPr id="17" name="Textfeld 16">
              <a:extLst>
                <a:ext uri="{FF2B5EF4-FFF2-40B4-BE49-F238E27FC236}">
                  <a16:creationId xmlns:a16="http://schemas.microsoft.com/office/drawing/2014/main" id="{E9FF43D7-E33E-4968-B8CC-7A6F3A80D50A}"/>
                </a:ext>
              </a:extLst>
            </p:cNvPr>
            <p:cNvSpPr txBox="1"/>
            <p:nvPr/>
          </p:nvSpPr>
          <p:spPr>
            <a:xfrm>
              <a:off x="1418939" y="3404337"/>
              <a:ext cx="4677061" cy="13477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l">
                <a:buNone/>
              </a:pPr>
              <a:r>
                <a:rPr lang="de-AT" sz="1400" b="1" dirty="0"/>
                <a:t>Viel zu oft wird der objektivierte Unternehmenswert nämlich nach dem Motto </a:t>
              </a:r>
              <a:r>
                <a:rPr lang="de-AT" sz="1400" b="1" dirty="0">
                  <a:solidFill>
                    <a:srgbClr val="FF0000"/>
                  </a:solidFill>
                </a:rPr>
                <a:t>„</a:t>
              </a:r>
              <a:r>
                <a:rPr lang="de-AT" sz="1400" b="1" dirty="0" err="1">
                  <a:solidFill>
                    <a:srgbClr val="FF0000"/>
                  </a:solidFill>
                </a:rPr>
                <a:t>one</a:t>
              </a:r>
              <a:r>
                <a:rPr lang="de-AT" sz="1400" b="1" dirty="0">
                  <a:solidFill>
                    <a:srgbClr val="FF0000"/>
                  </a:solidFill>
                </a:rPr>
                <a:t> </a:t>
              </a:r>
              <a:r>
                <a:rPr lang="de-AT" sz="1400" b="1" dirty="0" err="1">
                  <a:solidFill>
                    <a:srgbClr val="FF0000"/>
                  </a:solidFill>
                </a:rPr>
                <a:t>fits</a:t>
              </a:r>
              <a:r>
                <a:rPr lang="de-AT" sz="1400" b="1" dirty="0">
                  <a:solidFill>
                    <a:srgbClr val="FF0000"/>
                  </a:solidFill>
                </a:rPr>
                <a:t> all“</a:t>
              </a:r>
              <a:r>
                <a:rPr lang="de-AT" sz="1400" b="1" dirty="0"/>
                <a:t> angewandt.</a:t>
              </a:r>
            </a:p>
            <a:p>
              <a:pPr marL="0" indent="0" algn="l">
                <a:spcBef>
                  <a:spcPts val="600"/>
                </a:spcBef>
                <a:buNone/>
              </a:pPr>
              <a:r>
                <a:rPr lang="de-AT" sz="1400" i="1" dirty="0"/>
                <a:t>Aschauer</a:t>
              </a:r>
              <a:r>
                <a:rPr lang="de-AT" sz="1400" dirty="0"/>
                <a:t> (2019) 80</a:t>
              </a:r>
            </a:p>
          </p:txBody>
        </p:sp>
        <p:sp>
          <p:nvSpPr>
            <p:cNvPr id="18" name="Textfeld 17">
              <a:extLst>
                <a:ext uri="{FF2B5EF4-FFF2-40B4-BE49-F238E27FC236}">
                  <a16:creationId xmlns:a16="http://schemas.microsoft.com/office/drawing/2014/main" id="{3C899DAE-7A99-4E90-89C2-CC519CD2D886}"/>
                </a:ext>
              </a:extLst>
            </p:cNvPr>
            <p:cNvSpPr txBox="1"/>
            <p:nvPr/>
          </p:nvSpPr>
          <p:spPr>
            <a:xfrm rot="10800000">
              <a:off x="966358" y="2781471"/>
              <a:ext cx="434109" cy="15778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AT" sz="6000" b="1" i="0" u="none" strike="noStrike" baseline="0" dirty="0">
                  <a:solidFill>
                    <a:srgbClr val="B19675"/>
                  </a:solidFill>
                  <a:latin typeface="Arial Black" panose="020B0A04020102020204" pitchFamily="34" charset="0"/>
                </a:rPr>
                <a:t>“</a:t>
              </a:r>
              <a:endParaRPr lang="de-AT" sz="6000" dirty="0">
                <a:solidFill>
                  <a:srgbClr val="B19675"/>
                </a:solidFill>
              </a:endParaRPr>
            </a:p>
          </p:txBody>
        </p:sp>
      </p:grpSp>
      <p:sp>
        <p:nvSpPr>
          <p:cNvPr id="19" name="Fußzeilenplatzhalter 8">
            <a:extLst>
              <a:ext uri="{FF2B5EF4-FFF2-40B4-BE49-F238E27FC236}">
                <a16:creationId xmlns:a16="http://schemas.microsoft.com/office/drawing/2014/main" id="{D7503236-CFB1-4C41-B89A-6CB92445389B}"/>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Tree>
    <p:extLst>
      <p:ext uri="{BB962C8B-B14F-4D97-AF65-F5344CB8AC3E}">
        <p14:creationId xmlns:p14="http://schemas.microsoft.com/office/powerpoint/2010/main" val="3124113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5</a:t>
            </a:fld>
            <a:endParaRPr lang="de-DE" dirty="0"/>
          </a:p>
        </p:txBody>
      </p:sp>
      <p:sp>
        <p:nvSpPr>
          <p:cNvPr id="6" name="Titel 5"/>
          <p:cNvSpPr>
            <a:spLocks noGrp="1"/>
          </p:cNvSpPr>
          <p:nvPr>
            <p:ph type="title"/>
          </p:nvPr>
        </p:nvSpPr>
        <p:spPr/>
        <p:txBody>
          <a:bodyPr/>
          <a:lstStyle/>
          <a:p>
            <a:r>
              <a:rPr lang="de-AT" dirty="0"/>
              <a:t>1. Problemstellung</a:t>
            </a:r>
          </a:p>
        </p:txBody>
      </p:sp>
      <p:sp>
        <p:nvSpPr>
          <p:cNvPr id="7" name="Inhaltsplatzhalter 6"/>
          <p:cNvSpPr>
            <a:spLocks noGrp="1"/>
          </p:cNvSpPr>
          <p:nvPr>
            <p:ph sz="quarter" idx="20"/>
          </p:nvPr>
        </p:nvSpPr>
        <p:spPr/>
        <p:txBody>
          <a:bodyPr/>
          <a:lstStyle/>
          <a:p>
            <a:r>
              <a:rPr lang="de-AT" dirty="0"/>
              <a:t>Kontroverse Zugänge zu Perspektive und Methodenwahl</a:t>
            </a:r>
          </a:p>
        </p:txBody>
      </p:sp>
      <p:grpSp>
        <p:nvGrpSpPr>
          <p:cNvPr id="15" name="Gruppieren 14">
            <a:extLst>
              <a:ext uri="{FF2B5EF4-FFF2-40B4-BE49-F238E27FC236}">
                <a16:creationId xmlns:a16="http://schemas.microsoft.com/office/drawing/2014/main" id="{10AEFB16-9495-40E2-A90D-F585E1B4E47D}"/>
              </a:ext>
            </a:extLst>
          </p:cNvPr>
          <p:cNvGrpSpPr/>
          <p:nvPr/>
        </p:nvGrpSpPr>
        <p:grpSpPr>
          <a:xfrm>
            <a:off x="461871" y="995004"/>
            <a:ext cx="7035158" cy="2513555"/>
            <a:chOff x="686817" y="740696"/>
            <a:chExt cx="5091639" cy="5268539"/>
          </a:xfrm>
        </p:grpSpPr>
        <p:sp>
          <p:nvSpPr>
            <p:cNvPr id="16" name="Textfeld 15">
              <a:extLst>
                <a:ext uri="{FF2B5EF4-FFF2-40B4-BE49-F238E27FC236}">
                  <a16:creationId xmlns:a16="http://schemas.microsoft.com/office/drawing/2014/main" id="{7FD31B98-FCBE-49BE-82F6-31D1C28E5180}"/>
                </a:ext>
              </a:extLst>
            </p:cNvPr>
            <p:cNvSpPr txBox="1"/>
            <p:nvPr/>
          </p:nvSpPr>
          <p:spPr>
            <a:xfrm>
              <a:off x="5344347" y="3880354"/>
              <a:ext cx="434109" cy="2128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AT" sz="6000" b="1" i="0" u="none" strike="noStrike" baseline="0" dirty="0">
                  <a:solidFill>
                    <a:srgbClr val="B19675"/>
                  </a:solidFill>
                  <a:latin typeface="Arial Black" panose="020B0A04020102020204" pitchFamily="34" charset="0"/>
                </a:rPr>
                <a:t>“</a:t>
              </a:r>
              <a:endParaRPr lang="de-AT" sz="6000" dirty="0">
                <a:solidFill>
                  <a:srgbClr val="B19675"/>
                </a:solidFill>
              </a:endParaRPr>
            </a:p>
          </p:txBody>
        </p:sp>
        <p:sp>
          <p:nvSpPr>
            <p:cNvPr id="17" name="Textfeld 16">
              <a:extLst>
                <a:ext uri="{FF2B5EF4-FFF2-40B4-BE49-F238E27FC236}">
                  <a16:creationId xmlns:a16="http://schemas.microsoft.com/office/drawing/2014/main" id="{44AB75B5-0A2E-4B8A-9E59-F8A6C448DFE8}"/>
                </a:ext>
              </a:extLst>
            </p:cNvPr>
            <p:cNvSpPr txBox="1"/>
            <p:nvPr/>
          </p:nvSpPr>
          <p:spPr>
            <a:xfrm>
              <a:off x="1192647" y="1928811"/>
              <a:ext cx="4469244" cy="28065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l">
                <a:buNone/>
              </a:pPr>
              <a:r>
                <a:rPr lang="de-AT" sz="1400" b="1" dirty="0"/>
                <a:t>In diesen Empfehlungen wird dem Wertkonzept des soeben beschriebenen </a:t>
              </a:r>
              <a:r>
                <a:rPr lang="de-AT" sz="1400" b="1" dirty="0">
                  <a:solidFill>
                    <a:srgbClr val="FF0000"/>
                  </a:solidFill>
                </a:rPr>
                <a:t>„markttypischen Erwerbers“ </a:t>
              </a:r>
              <a:r>
                <a:rPr lang="de-AT" sz="1400" b="1" dirty="0"/>
                <a:t>gefolgt. […] </a:t>
              </a:r>
              <a:r>
                <a:rPr lang="de-AT" sz="1400" b="1" dirty="0">
                  <a:solidFill>
                    <a:srgbClr val="FF0000"/>
                  </a:solidFill>
                </a:rPr>
                <a:t>Methodenvielfalt</a:t>
              </a:r>
              <a:r>
                <a:rPr lang="de-AT" sz="1400" b="1" dirty="0"/>
                <a:t>: Der markttypische Erwerber wendet mehrere Bewertungsmethoden, i.d.R. Multiplikator-gestützte Verfahren und Diskontierungsmethoden, nebeneinander an. Die Methoden sind </a:t>
              </a:r>
              <a:r>
                <a:rPr lang="de-AT" sz="1400" b="1" dirty="0">
                  <a:solidFill>
                    <a:srgbClr val="FF0000"/>
                  </a:solidFill>
                </a:rPr>
                <a:t>zueinander gleichwertig</a:t>
              </a:r>
              <a:r>
                <a:rPr lang="de-AT" sz="1400" b="1" dirty="0"/>
                <a:t>, sofern nicht branchenbedingte Besonderheiten die Bevorzugung einer Methode rechtfertigen.</a:t>
              </a:r>
            </a:p>
            <a:p>
              <a:pPr marL="0" indent="0" algn="l">
                <a:spcBef>
                  <a:spcPts val="600"/>
                </a:spcBef>
                <a:buNone/>
              </a:pPr>
              <a:r>
                <a:rPr lang="de-AT" sz="1400" i="1" dirty="0"/>
                <a:t>DVFA</a:t>
              </a:r>
              <a:r>
                <a:rPr lang="de-AT" sz="1400" dirty="0"/>
                <a:t>, Best-Practice-Empfehlungen Unternehmensbewertung (2012) 10</a:t>
              </a:r>
            </a:p>
          </p:txBody>
        </p:sp>
        <p:sp>
          <p:nvSpPr>
            <p:cNvPr id="18" name="Textfeld 17">
              <a:extLst>
                <a:ext uri="{FF2B5EF4-FFF2-40B4-BE49-F238E27FC236}">
                  <a16:creationId xmlns:a16="http://schemas.microsoft.com/office/drawing/2014/main" id="{57C2C126-1076-42A2-96C7-1600E76D20C0}"/>
                </a:ext>
              </a:extLst>
            </p:cNvPr>
            <p:cNvSpPr txBox="1"/>
            <p:nvPr/>
          </p:nvSpPr>
          <p:spPr>
            <a:xfrm rot="10800000">
              <a:off x="686817" y="740696"/>
              <a:ext cx="434109" cy="2128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AT" sz="6000" b="1" i="0" u="none" strike="noStrike" baseline="0" dirty="0">
                  <a:solidFill>
                    <a:srgbClr val="B19675"/>
                  </a:solidFill>
                  <a:latin typeface="Arial Black" panose="020B0A04020102020204" pitchFamily="34" charset="0"/>
                </a:rPr>
                <a:t>“</a:t>
              </a:r>
              <a:endParaRPr lang="de-AT" sz="6000" dirty="0">
                <a:solidFill>
                  <a:srgbClr val="B19675"/>
                </a:solidFill>
              </a:endParaRPr>
            </a:p>
          </p:txBody>
        </p:sp>
      </p:grpSp>
      <p:grpSp>
        <p:nvGrpSpPr>
          <p:cNvPr id="19" name="Gruppieren 18">
            <a:extLst>
              <a:ext uri="{FF2B5EF4-FFF2-40B4-BE49-F238E27FC236}">
                <a16:creationId xmlns:a16="http://schemas.microsoft.com/office/drawing/2014/main" id="{0D53F2FE-7B27-49F1-80CF-6B1DD7CC3C27}"/>
              </a:ext>
            </a:extLst>
          </p:cNvPr>
          <p:cNvGrpSpPr/>
          <p:nvPr/>
        </p:nvGrpSpPr>
        <p:grpSpPr>
          <a:xfrm>
            <a:off x="3800872" y="3645024"/>
            <a:ext cx="5695441" cy="2527831"/>
            <a:chOff x="6451603" y="3516052"/>
            <a:chExt cx="4903353" cy="2527831"/>
          </a:xfrm>
        </p:grpSpPr>
        <p:sp>
          <p:nvSpPr>
            <p:cNvPr id="20" name="Textfeld 19">
              <a:extLst>
                <a:ext uri="{FF2B5EF4-FFF2-40B4-BE49-F238E27FC236}">
                  <a16:creationId xmlns:a16="http://schemas.microsoft.com/office/drawing/2014/main" id="{7B5E20E7-C178-46B4-B5DC-27393FA96BFD}"/>
                </a:ext>
              </a:extLst>
            </p:cNvPr>
            <p:cNvSpPr txBox="1"/>
            <p:nvPr/>
          </p:nvSpPr>
          <p:spPr>
            <a:xfrm>
              <a:off x="6885712" y="3876002"/>
              <a:ext cx="4469244" cy="19447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l">
                <a:buNone/>
              </a:pPr>
              <a:r>
                <a:rPr lang="de-AT" sz="1400" b="1" dirty="0"/>
                <a:t>Aus betriebswirtschaftlicher Sicht ist die </a:t>
              </a:r>
              <a:r>
                <a:rPr lang="de-AT" sz="1400" b="1" dirty="0">
                  <a:solidFill>
                    <a:srgbClr val="FF0000"/>
                  </a:solidFill>
                </a:rPr>
                <a:t>Idee eines Verkehrswerts des Unternehmens </a:t>
              </a:r>
              <a:r>
                <a:rPr lang="de-AT" sz="1400" b="1" dirty="0"/>
                <a:t>bzw. der </a:t>
              </a:r>
              <a:r>
                <a:rPr lang="de-AT" sz="1400" b="1" dirty="0">
                  <a:solidFill>
                    <a:srgbClr val="FF0000"/>
                  </a:solidFill>
                </a:rPr>
                <a:t>Rückgriff auf einen markttypischen Erwerber abzulehnen</a:t>
              </a:r>
              <a:r>
                <a:rPr lang="de-AT" sz="1400" b="1" dirty="0"/>
                <a:t>, da dieser keinen Bezug zur konkreten gesellschaftsrechtlichen Strukturmaßnahme hat und weitreichende Ermessensspielräume offen lässt.</a:t>
              </a:r>
            </a:p>
            <a:p>
              <a:pPr marL="0" indent="0" algn="l">
                <a:spcBef>
                  <a:spcPts val="600"/>
                </a:spcBef>
                <a:buNone/>
              </a:pPr>
              <a:r>
                <a:rPr lang="de-AT" sz="1400" i="1" dirty="0"/>
                <a:t>Popp</a:t>
              </a:r>
              <a:r>
                <a:rPr lang="de-AT" sz="1400" dirty="0"/>
                <a:t> in IDW, WPH Edition 2018, C </a:t>
              </a:r>
              <a:r>
                <a:rPr lang="de-AT" sz="1400" dirty="0" err="1"/>
                <a:t>Rz</a:t>
              </a:r>
              <a:r>
                <a:rPr lang="de-AT" sz="1400" dirty="0"/>
                <a:t> 23</a:t>
              </a:r>
            </a:p>
          </p:txBody>
        </p:sp>
        <p:sp>
          <p:nvSpPr>
            <p:cNvPr id="21" name="Textfeld 20">
              <a:extLst>
                <a:ext uri="{FF2B5EF4-FFF2-40B4-BE49-F238E27FC236}">
                  <a16:creationId xmlns:a16="http://schemas.microsoft.com/office/drawing/2014/main" id="{0563A628-DDD7-4A2F-9F42-5F95EC9521D0}"/>
                </a:ext>
              </a:extLst>
            </p:cNvPr>
            <p:cNvSpPr txBox="1"/>
            <p:nvPr/>
          </p:nvSpPr>
          <p:spPr>
            <a:xfrm rot="10800000">
              <a:off x="6451603" y="3516052"/>
              <a:ext cx="434109"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AT" sz="6000" b="1" i="0" u="none" strike="noStrike" baseline="0" dirty="0">
                  <a:solidFill>
                    <a:srgbClr val="B19675"/>
                  </a:solidFill>
                  <a:latin typeface="Arial Black" panose="020B0A04020102020204" pitchFamily="34" charset="0"/>
                </a:rPr>
                <a:t>“</a:t>
              </a:r>
              <a:endParaRPr lang="de-AT" sz="6000" dirty="0">
                <a:solidFill>
                  <a:srgbClr val="B19675"/>
                </a:solidFill>
              </a:endParaRPr>
            </a:p>
          </p:txBody>
        </p:sp>
        <p:sp>
          <p:nvSpPr>
            <p:cNvPr id="22" name="Textfeld 21">
              <a:extLst>
                <a:ext uri="{FF2B5EF4-FFF2-40B4-BE49-F238E27FC236}">
                  <a16:creationId xmlns:a16="http://schemas.microsoft.com/office/drawing/2014/main" id="{FC41895D-5CC4-4BB9-ADE8-BEE1274C097B}"/>
                </a:ext>
              </a:extLst>
            </p:cNvPr>
            <p:cNvSpPr txBox="1"/>
            <p:nvPr/>
          </p:nvSpPr>
          <p:spPr>
            <a:xfrm>
              <a:off x="10915139" y="5028220"/>
              <a:ext cx="434109"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AT" sz="6000" b="1" i="0" u="none" strike="noStrike" baseline="0" dirty="0">
                  <a:solidFill>
                    <a:srgbClr val="B19675"/>
                  </a:solidFill>
                  <a:latin typeface="Arial Black" panose="020B0A04020102020204" pitchFamily="34" charset="0"/>
                </a:rPr>
                <a:t>“</a:t>
              </a:r>
              <a:endParaRPr lang="de-AT" sz="6000" dirty="0">
                <a:solidFill>
                  <a:srgbClr val="B19675"/>
                </a:solidFill>
              </a:endParaRPr>
            </a:p>
          </p:txBody>
        </p:sp>
      </p:grpSp>
      <p:sp>
        <p:nvSpPr>
          <p:cNvPr id="14" name="Fußzeilenplatzhalter 8">
            <a:extLst>
              <a:ext uri="{FF2B5EF4-FFF2-40B4-BE49-F238E27FC236}">
                <a16:creationId xmlns:a16="http://schemas.microsoft.com/office/drawing/2014/main" id="{8AD570E3-2697-4820-B938-03FB66E6D43E}"/>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Tree>
    <p:extLst>
      <p:ext uri="{BB962C8B-B14F-4D97-AF65-F5344CB8AC3E}">
        <p14:creationId xmlns:p14="http://schemas.microsoft.com/office/powerpoint/2010/main" val="313959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6</a:t>
            </a:fld>
            <a:endParaRPr lang="de-DE" dirty="0"/>
          </a:p>
        </p:txBody>
      </p:sp>
      <p:sp>
        <p:nvSpPr>
          <p:cNvPr id="6" name="Titel 5"/>
          <p:cNvSpPr>
            <a:spLocks noGrp="1"/>
          </p:cNvSpPr>
          <p:nvPr>
            <p:ph type="title"/>
          </p:nvPr>
        </p:nvSpPr>
        <p:spPr/>
        <p:txBody>
          <a:bodyPr/>
          <a:lstStyle/>
          <a:p>
            <a:r>
              <a:rPr lang="de-AT" dirty="0"/>
              <a:t>2. Grundlagen</a:t>
            </a:r>
          </a:p>
        </p:txBody>
      </p:sp>
      <p:sp>
        <p:nvSpPr>
          <p:cNvPr id="7" name="Inhaltsplatzhalter 6"/>
          <p:cNvSpPr>
            <a:spLocks noGrp="1"/>
          </p:cNvSpPr>
          <p:nvPr>
            <p:ph sz="quarter" idx="20"/>
          </p:nvPr>
        </p:nvSpPr>
        <p:spPr/>
        <p:txBody>
          <a:bodyPr/>
          <a:lstStyle/>
          <a:p>
            <a:r>
              <a:rPr lang="de-AT" dirty="0"/>
              <a:t>Fundamentale Wertkonzepte </a:t>
            </a:r>
          </a:p>
        </p:txBody>
      </p:sp>
      <p:sp>
        <p:nvSpPr>
          <p:cNvPr id="8" name="Fußzeilenplatzhalter 8">
            <a:extLst>
              <a:ext uri="{FF2B5EF4-FFF2-40B4-BE49-F238E27FC236}">
                <a16:creationId xmlns:a16="http://schemas.microsoft.com/office/drawing/2014/main" id="{224E7034-8340-4276-8A97-B1DBECC430AC}"/>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pic>
        <p:nvPicPr>
          <p:cNvPr id="5" name="Grafik 4">
            <a:extLst>
              <a:ext uri="{FF2B5EF4-FFF2-40B4-BE49-F238E27FC236}">
                <a16:creationId xmlns:a16="http://schemas.microsoft.com/office/drawing/2014/main" id="{C89FF22B-D4FC-418D-8B52-D15D324AE2C0}"/>
              </a:ext>
            </a:extLst>
          </p:cNvPr>
          <p:cNvPicPr>
            <a:picLocks noChangeAspect="1"/>
          </p:cNvPicPr>
          <p:nvPr/>
        </p:nvPicPr>
        <p:blipFill>
          <a:blip r:embed="rId2"/>
          <a:stretch>
            <a:fillRect/>
          </a:stretch>
        </p:blipFill>
        <p:spPr>
          <a:xfrm>
            <a:off x="505582" y="1590896"/>
            <a:ext cx="8894835" cy="3676207"/>
          </a:xfrm>
          <a:prstGeom prst="rect">
            <a:avLst/>
          </a:prstGeom>
        </p:spPr>
      </p:pic>
    </p:spTree>
    <p:extLst>
      <p:ext uri="{BB962C8B-B14F-4D97-AF65-F5344CB8AC3E}">
        <p14:creationId xmlns:p14="http://schemas.microsoft.com/office/powerpoint/2010/main" val="3084140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de-AT" dirty="0">
              <a:solidFill>
                <a:srgbClr val="FF0000"/>
              </a:solidFill>
            </a:endParaRPr>
          </a:p>
          <a:p>
            <a:endParaRPr lang="de-AT" dirty="0">
              <a:solidFill>
                <a:srgbClr val="FF0000"/>
              </a:solidFill>
            </a:endParaRPr>
          </a:p>
          <a:p>
            <a:endParaRPr lang="de-AT" dirty="0">
              <a:solidFill>
                <a:srgbClr val="FF0000"/>
              </a:solidFill>
            </a:endParaRPr>
          </a:p>
          <a:p>
            <a:endParaRPr lang="de-AT" dirty="0"/>
          </a:p>
        </p:txBody>
      </p:sp>
      <p:sp>
        <p:nvSpPr>
          <p:cNvPr id="4" name="Foliennummernplatzhalter 3"/>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7</a:t>
            </a:fld>
            <a:endParaRPr lang="de-DE" dirty="0"/>
          </a:p>
        </p:txBody>
      </p:sp>
      <p:sp>
        <p:nvSpPr>
          <p:cNvPr id="6" name="Titel 5"/>
          <p:cNvSpPr>
            <a:spLocks noGrp="1"/>
          </p:cNvSpPr>
          <p:nvPr>
            <p:ph type="title"/>
          </p:nvPr>
        </p:nvSpPr>
        <p:spPr/>
        <p:txBody>
          <a:bodyPr/>
          <a:lstStyle/>
          <a:p>
            <a:r>
              <a:rPr lang="de-AT" dirty="0"/>
              <a:t>2. Grundlagen</a:t>
            </a:r>
          </a:p>
        </p:txBody>
      </p:sp>
      <p:sp>
        <p:nvSpPr>
          <p:cNvPr id="7" name="Inhaltsplatzhalter 6"/>
          <p:cNvSpPr>
            <a:spLocks noGrp="1"/>
          </p:cNvSpPr>
          <p:nvPr>
            <p:ph sz="quarter" idx="20"/>
          </p:nvPr>
        </p:nvSpPr>
        <p:spPr/>
        <p:txBody>
          <a:bodyPr/>
          <a:lstStyle/>
          <a:p>
            <a:r>
              <a:rPr lang="de-AT" dirty="0"/>
              <a:t>Grad der Parteienbezogenheit </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8328025"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ußzeilenplatzhalter 8">
            <a:extLst>
              <a:ext uri="{FF2B5EF4-FFF2-40B4-BE49-F238E27FC236}">
                <a16:creationId xmlns:a16="http://schemas.microsoft.com/office/drawing/2014/main" id="{4F0E7A1D-B0EE-4A89-BF18-565F404ED400}"/>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Tree>
    <p:extLst>
      <p:ext uri="{BB962C8B-B14F-4D97-AF65-F5344CB8AC3E}">
        <p14:creationId xmlns:p14="http://schemas.microsoft.com/office/powerpoint/2010/main" val="806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de-AT" dirty="0"/>
          </a:p>
          <a:p>
            <a:r>
              <a:rPr lang="de-AT" dirty="0"/>
              <a:t>Zu untersuchende Begriffsmerkmale</a:t>
            </a:r>
          </a:p>
          <a:p>
            <a:endParaRPr lang="de-AT" dirty="0"/>
          </a:p>
          <a:p>
            <a:pPr lvl="2"/>
            <a:r>
              <a:rPr lang="de-AT" dirty="0"/>
              <a:t>Fundamentales Wertkonzept?</a:t>
            </a:r>
          </a:p>
          <a:p>
            <a:pPr lvl="2"/>
            <a:r>
              <a:rPr lang="de-AT" dirty="0"/>
              <a:t>Grad der Parteienbezogenheit?</a:t>
            </a:r>
          </a:p>
          <a:p>
            <a:pPr lvl="2"/>
            <a:r>
              <a:rPr lang="de-AT" dirty="0"/>
              <a:t>Maßgebliches Bewertungssubjekt (Perspektive der Bewertung)?</a:t>
            </a:r>
          </a:p>
          <a:p>
            <a:pPr lvl="2"/>
            <a:r>
              <a:rPr lang="de-AT" dirty="0"/>
              <a:t>Umfang der Typisierungen und Objektivierungen</a:t>
            </a:r>
            <a:r>
              <a:rPr lang="de-AT" dirty="0" smtClean="0"/>
              <a:t>?</a:t>
            </a:r>
          </a:p>
          <a:p>
            <a:pPr lvl="2"/>
            <a:r>
              <a:rPr lang="de-AT" dirty="0" smtClean="0"/>
              <a:t>Adäquates Bewertungsverfahren?</a:t>
            </a:r>
            <a:endParaRPr lang="de-AT" dirty="0"/>
          </a:p>
        </p:txBody>
      </p:sp>
      <p:sp>
        <p:nvSpPr>
          <p:cNvPr id="4" name="Foliennummernplatzhalter 3"/>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8</a:t>
            </a:fld>
            <a:endParaRPr lang="de-DE" dirty="0"/>
          </a:p>
        </p:txBody>
      </p:sp>
      <p:sp>
        <p:nvSpPr>
          <p:cNvPr id="6" name="Titel 5"/>
          <p:cNvSpPr>
            <a:spLocks noGrp="1"/>
          </p:cNvSpPr>
          <p:nvPr>
            <p:ph type="title"/>
          </p:nvPr>
        </p:nvSpPr>
        <p:spPr/>
        <p:txBody>
          <a:bodyPr/>
          <a:lstStyle/>
          <a:p>
            <a:r>
              <a:rPr lang="de-AT" dirty="0"/>
              <a:t>2. Grundlagen</a:t>
            </a:r>
          </a:p>
        </p:txBody>
      </p:sp>
      <p:sp>
        <p:nvSpPr>
          <p:cNvPr id="7" name="Inhaltsplatzhalter 6"/>
          <p:cNvSpPr>
            <a:spLocks noGrp="1"/>
          </p:cNvSpPr>
          <p:nvPr>
            <p:ph sz="quarter" idx="20"/>
          </p:nvPr>
        </p:nvSpPr>
        <p:spPr/>
        <p:txBody>
          <a:bodyPr/>
          <a:lstStyle/>
          <a:p>
            <a:r>
              <a:rPr lang="de-AT" dirty="0"/>
              <a:t>Vergleichskriterien für Wertmaßstäbe</a:t>
            </a:r>
          </a:p>
        </p:txBody>
      </p:sp>
      <p:sp>
        <p:nvSpPr>
          <p:cNvPr id="8" name="Fußzeilenplatzhalter 8">
            <a:extLst>
              <a:ext uri="{FF2B5EF4-FFF2-40B4-BE49-F238E27FC236}">
                <a16:creationId xmlns:a16="http://schemas.microsoft.com/office/drawing/2014/main" id="{B5142222-B6D7-46E9-874A-BDF825D3845D}"/>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Tree>
    <p:extLst>
      <p:ext uri="{BB962C8B-B14F-4D97-AF65-F5344CB8AC3E}">
        <p14:creationId xmlns:p14="http://schemas.microsoft.com/office/powerpoint/2010/main" val="1551644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763000" y="6400800"/>
            <a:ext cx="533400" cy="225600"/>
          </a:xfrm>
          <a:prstGeom prst="rect">
            <a:avLst/>
          </a:prstGeom>
        </p:spPr>
        <p:txBody>
          <a:bodyPr/>
          <a:lstStyle/>
          <a:p>
            <a:pPr marL="5887">
              <a:spcBef>
                <a:spcPts val="6"/>
              </a:spcBef>
            </a:pPr>
            <a:fld id="{81D60167-4931-47E6-BA6A-407CBD079E47}" type="slidenum">
              <a:rPr lang="de-DE" smtClean="0"/>
              <a:pPr marL="5887">
                <a:spcBef>
                  <a:spcPts val="6"/>
                </a:spcBef>
              </a:pPr>
              <a:t>9</a:t>
            </a:fld>
            <a:endParaRPr lang="de-DE" dirty="0"/>
          </a:p>
        </p:txBody>
      </p:sp>
      <p:sp>
        <p:nvSpPr>
          <p:cNvPr id="6" name="Titel 5"/>
          <p:cNvSpPr>
            <a:spLocks noGrp="1"/>
          </p:cNvSpPr>
          <p:nvPr>
            <p:ph type="title"/>
          </p:nvPr>
        </p:nvSpPr>
        <p:spPr>
          <a:xfrm>
            <a:off x="532800" y="261888"/>
            <a:ext cx="7948592" cy="934864"/>
          </a:xfrm>
        </p:spPr>
        <p:txBody>
          <a:bodyPr/>
          <a:lstStyle/>
          <a:p>
            <a:r>
              <a:rPr lang="de-DE" dirty="0"/>
              <a:t>3. Marktwert</a:t>
            </a:r>
            <a:endParaRPr lang="de-AT" dirty="0"/>
          </a:p>
        </p:txBody>
      </p:sp>
      <p:grpSp>
        <p:nvGrpSpPr>
          <p:cNvPr id="16" name="Gruppieren 15">
            <a:extLst>
              <a:ext uri="{FF2B5EF4-FFF2-40B4-BE49-F238E27FC236}">
                <a16:creationId xmlns:a16="http://schemas.microsoft.com/office/drawing/2014/main" id="{54925612-24BC-4139-A8A3-B9C5395B5312}"/>
              </a:ext>
            </a:extLst>
          </p:cNvPr>
          <p:cNvGrpSpPr/>
          <p:nvPr/>
        </p:nvGrpSpPr>
        <p:grpSpPr>
          <a:xfrm>
            <a:off x="3188804" y="1196752"/>
            <a:ext cx="3168352" cy="5040536"/>
            <a:chOff x="4220330" y="1298666"/>
            <a:chExt cx="3123537" cy="4969240"/>
          </a:xfrm>
        </p:grpSpPr>
        <p:pic>
          <p:nvPicPr>
            <p:cNvPr id="17" name="Grafik 16">
              <a:extLst>
                <a:ext uri="{FF2B5EF4-FFF2-40B4-BE49-F238E27FC236}">
                  <a16:creationId xmlns:a16="http://schemas.microsoft.com/office/drawing/2014/main" id="{357B254B-10FE-4FE1-8B5E-78D863C077FD}"/>
                </a:ext>
              </a:extLst>
            </p:cNvPr>
            <p:cNvPicPr>
              <a:picLocks noChangeAspect="1"/>
            </p:cNvPicPr>
            <p:nvPr/>
          </p:nvPicPr>
          <p:blipFill rotWithShape="1">
            <a:blip r:embed="rId2"/>
            <a:srcRect l="24489" t="2212" b="2119"/>
            <a:stretch/>
          </p:blipFill>
          <p:spPr>
            <a:xfrm>
              <a:off x="4220330" y="2421650"/>
              <a:ext cx="3123537" cy="3846256"/>
            </a:xfrm>
            <a:prstGeom prst="rect">
              <a:avLst/>
            </a:prstGeom>
          </p:spPr>
        </p:pic>
        <p:pic>
          <p:nvPicPr>
            <p:cNvPr id="18" name="Grafik 17">
              <a:extLst>
                <a:ext uri="{FF2B5EF4-FFF2-40B4-BE49-F238E27FC236}">
                  <a16:creationId xmlns:a16="http://schemas.microsoft.com/office/drawing/2014/main" id="{8C01DA6D-7A04-4CC1-B875-68D6F3DE16B3}"/>
                </a:ext>
              </a:extLst>
            </p:cNvPr>
            <p:cNvPicPr>
              <a:picLocks noChangeAspect="1"/>
            </p:cNvPicPr>
            <p:nvPr/>
          </p:nvPicPr>
          <p:blipFill rotWithShape="1">
            <a:blip r:embed="rId3"/>
            <a:srcRect r="3811"/>
            <a:stretch/>
          </p:blipFill>
          <p:spPr>
            <a:xfrm>
              <a:off x="4306509" y="1298666"/>
              <a:ext cx="2682411" cy="1156184"/>
            </a:xfrm>
            <a:prstGeom prst="rect">
              <a:avLst/>
            </a:prstGeom>
          </p:spPr>
        </p:pic>
      </p:grpSp>
      <p:grpSp>
        <p:nvGrpSpPr>
          <p:cNvPr id="19" name="Gruppieren 18">
            <a:extLst>
              <a:ext uri="{FF2B5EF4-FFF2-40B4-BE49-F238E27FC236}">
                <a16:creationId xmlns:a16="http://schemas.microsoft.com/office/drawing/2014/main" id="{86C1AC51-4A06-4D2F-AA59-FA3C1C5E7502}"/>
              </a:ext>
            </a:extLst>
          </p:cNvPr>
          <p:cNvGrpSpPr/>
          <p:nvPr/>
        </p:nvGrpSpPr>
        <p:grpSpPr>
          <a:xfrm>
            <a:off x="272480" y="1514649"/>
            <a:ext cx="2880320" cy="3720794"/>
            <a:chOff x="917817" y="1756435"/>
            <a:chExt cx="3014924" cy="3894675"/>
          </a:xfrm>
        </p:grpSpPr>
        <p:pic>
          <p:nvPicPr>
            <p:cNvPr id="20" name="Grafik 19">
              <a:extLst>
                <a:ext uri="{FF2B5EF4-FFF2-40B4-BE49-F238E27FC236}">
                  <a16:creationId xmlns:a16="http://schemas.microsoft.com/office/drawing/2014/main" id="{43BECAF4-A632-4A41-B674-79A8400B4BBB}"/>
                </a:ext>
              </a:extLst>
            </p:cNvPr>
            <p:cNvPicPr>
              <a:picLocks noChangeAspect="1"/>
            </p:cNvPicPr>
            <p:nvPr/>
          </p:nvPicPr>
          <p:blipFill rotWithShape="1">
            <a:blip r:embed="rId4"/>
            <a:srcRect b="76763"/>
            <a:stretch/>
          </p:blipFill>
          <p:spPr>
            <a:xfrm>
              <a:off x="917817" y="1756435"/>
              <a:ext cx="3014924" cy="1048544"/>
            </a:xfrm>
            <a:prstGeom prst="rect">
              <a:avLst/>
            </a:prstGeom>
          </p:spPr>
        </p:pic>
        <p:pic>
          <p:nvPicPr>
            <p:cNvPr id="21" name="Grafik 20">
              <a:extLst>
                <a:ext uri="{FF2B5EF4-FFF2-40B4-BE49-F238E27FC236}">
                  <a16:creationId xmlns:a16="http://schemas.microsoft.com/office/drawing/2014/main" id="{326601F5-3682-45D2-90A2-3ABBEF539C95}"/>
                </a:ext>
              </a:extLst>
            </p:cNvPr>
            <p:cNvPicPr>
              <a:picLocks noChangeAspect="1"/>
            </p:cNvPicPr>
            <p:nvPr/>
          </p:nvPicPr>
          <p:blipFill rotWithShape="1">
            <a:blip r:embed="rId5"/>
            <a:srcRect t="20584" r="9144"/>
            <a:stretch/>
          </p:blipFill>
          <p:spPr>
            <a:xfrm>
              <a:off x="917817" y="2798351"/>
              <a:ext cx="3014924" cy="2852759"/>
            </a:xfrm>
            <a:prstGeom prst="rect">
              <a:avLst/>
            </a:prstGeom>
          </p:spPr>
        </p:pic>
      </p:grpSp>
      <p:pic>
        <p:nvPicPr>
          <p:cNvPr id="22" name="Grafik 21">
            <a:extLst>
              <a:ext uri="{FF2B5EF4-FFF2-40B4-BE49-F238E27FC236}">
                <a16:creationId xmlns:a16="http://schemas.microsoft.com/office/drawing/2014/main" id="{0C1C468D-B127-4144-A0FA-5B8202F8BEFB}"/>
              </a:ext>
            </a:extLst>
          </p:cNvPr>
          <p:cNvPicPr>
            <a:picLocks noChangeAspect="1"/>
          </p:cNvPicPr>
          <p:nvPr/>
        </p:nvPicPr>
        <p:blipFill>
          <a:blip r:embed="rId6"/>
          <a:stretch>
            <a:fillRect/>
          </a:stretch>
        </p:blipFill>
        <p:spPr>
          <a:xfrm>
            <a:off x="6177136" y="1509713"/>
            <a:ext cx="3287246" cy="4653508"/>
          </a:xfrm>
          <a:prstGeom prst="rect">
            <a:avLst/>
          </a:prstGeom>
        </p:spPr>
      </p:pic>
      <p:sp>
        <p:nvSpPr>
          <p:cNvPr id="14" name="Inhaltsplatzhalter 6"/>
          <p:cNvSpPr>
            <a:spLocks noGrp="1"/>
          </p:cNvSpPr>
          <p:nvPr>
            <p:ph sz="quarter" idx="20"/>
          </p:nvPr>
        </p:nvSpPr>
        <p:spPr>
          <a:xfrm>
            <a:off x="532800" y="707859"/>
            <a:ext cx="7778684" cy="428604"/>
          </a:xfrm>
        </p:spPr>
        <p:txBody>
          <a:bodyPr/>
          <a:lstStyle/>
          <a:p>
            <a:pPr algn="l"/>
            <a:r>
              <a:rPr lang="de-AT" sz="2400" dirty="0">
                <a:solidFill>
                  <a:schemeClr val="tx2"/>
                </a:solidFill>
              </a:rPr>
              <a:t>Verankerung in internationalen Bewertungsstandards</a:t>
            </a:r>
          </a:p>
        </p:txBody>
      </p:sp>
      <p:sp>
        <p:nvSpPr>
          <p:cNvPr id="13" name="Fußzeilenplatzhalter 8">
            <a:extLst>
              <a:ext uri="{FF2B5EF4-FFF2-40B4-BE49-F238E27FC236}">
                <a16:creationId xmlns:a16="http://schemas.microsoft.com/office/drawing/2014/main" id="{654299D6-93F6-4D5E-80A9-5FD1A06A78BC}"/>
              </a:ext>
            </a:extLst>
          </p:cNvPr>
          <p:cNvSpPr>
            <a:spLocks noGrp="1"/>
          </p:cNvSpPr>
          <p:nvPr>
            <p:ph type="ftr" sz="quarter" idx="11"/>
          </p:nvPr>
        </p:nvSpPr>
        <p:spPr>
          <a:xfrm>
            <a:off x="2001600" y="6403710"/>
            <a:ext cx="5976664" cy="365125"/>
          </a:xfrm>
        </p:spPr>
        <p:txBody>
          <a:bodyPr/>
          <a:lstStyle/>
          <a:p>
            <a:r>
              <a:rPr lang="de-AT" sz="1200" dirty="0"/>
              <a:t>Der objektivierte Unternehmenswert – ein Marktwert?</a:t>
            </a:r>
          </a:p>
        </p:txBody>
      </p:sp>
    </p:spTree>
    <p:extLst>
      <p:ext uri="{BB962C8B-B14F-4D97-AF65-F5344CB8AC3E}">
        <p14:creationId xmlns:p14="http://schemas.microsoft.com/office/powerpoint/2010/main" val="2654840416"/>
      </p:ext>
    </p:extLst>
  </p:cSld>
  <p:clrMapOvr>
    <a:masterClrMapping/>
  </p:clrMapOvr>
</p:sld>
</file>

<file path=ppt/theme/theme1.xml><?xml version="1.0" encoding="utf-8"?>
<a:theme xmlns:a="http://schemas.openxmlformats.org/drawingml/2006/main" name="Folienmaster Rabel">
  <a:themeElements>
    <a:clrScheme name="NEU">
      <a:dk1>
        <a:sysClr val="windowText" lastClr="000000"/>
      </a:dk1>
      <a:lt1>
        <a:sysClr val="window" lastClr="FFFFFF"/>
      </a:lt1>
      <a:dk2>
        <a:srgbClr val="C3A580"/>
      </a:dk2>
      <a:lt2>
        <a:srgbClr val="E7E6E6"/>
      </a:lt2>
      <a:accent1>
        <a:srgbClr val="A47D4D"/>
      </a:accent1>
      <a:accent2>
        <a:srgbClr val="C3A580"/>
      </a:accent2>
      <a:accent3>
        <a:srgbClr val="A5A5A5"/>
      </a:accent3>
      <a:accent4>
        <a:srgbClr val="595959"/>
      </a:accent4>
      <a:accent5>
        <a:srgbClr val="1BA1C1"/>
      </a:accent5>
      <a:accent6>
        <a:srgbClr val="D82350"/>
      </a:accent6>
      <a:hlink>
        <a:srgbClr val="A47D4D"/>
      </a:hlink>
      <a:folHlink>
        <a:srgbClr val="C3A5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3_Vorlage Präsentation für Vorträge.potx" id="{588F7200-6690-43BC-8A39-AD979A67971F}" vid="{D545A41B-2512-4BF1-ACEA-7D19BDCF68EB}"/>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03_Vorlage Präsentation für Vorträge</Template>
  <TotalTime>0</TotalTime>
  <Words>3093</Words>
  <Application>Microsoft Office PowerPoint</Application>
  <PresentationFormat>A4-Papier (210 x 297 mm)</PresentationFormat>
  <Paragraphs>339</Paragraphs>
  <Slides>30</Slides>
  <Notes>0</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30</vt:i4>
      </vt:variant>
    </vt:vector>
  </HeadingPairs>
  <TitlesOfParts>
    <vt:vector size="42" baseType="lpstr">
      <vt:lpstr>Arial</vt:lpstr>
      <vt:lpstr>Arial Black</vt:lpstr>
      <vt:lpstr>Calibri</vt:lpstr>
      <vt:lpstr>Calibri Light</vt:lpstr>
      <vt:lpstr>Courier New</vt:lpstr>
      <vt:lpstr>Helvetica</vt:lpstr>
      <vt:lpstr>Helvetica Neue Light</vt:lpstr>
      <vt:lpstr>HelveticaNeueLT Pro 65 Md</vt:lpstr>
      <vt:lpstr>Symbol</vt:lpstr>
      <vt:lpstr>Times New Roman</vt:lpstr>
      <vt:lpstr>Wingdings</vt:lpstr>
      <vt:lpstr>Folienmaster Rabel</vt:lpstr>
      <vt:lpstr>PowerPoint-Präsentation</vt:lpstr>
      <vt:lpstr>Der objektivierte Unternehmenswert – ein Marktwert?</vt:lpstr>
      <vt:lpstr>1. Problemstellung</vt:lpstr>
      <vt:lpstr>1. Problemstellung</vt:lpstr>
      <vt:lpstr>1. Problemstellung</vt:lpstr>
      <vt:lpstr>2. Grundlagen</vt:lpstr>
      <vt:lpstr>2. Grundlagen</vt:lpstr>
      <vt:lpstr>2. Grundlagen</vt:lpstr>
      <vt:lpstr>3. Marktwert</vt:lpstr>
      <vt:lpstr>3. Marktwert</vt:lpstr>
      <vt:lpstr>3. Marktwert</vt:lpstr>
      <vt:lpstr>3. Marktwert</vt:lpstr>
      <vt:lpstr>3. Marktwert</vt:lpstr>
      <vt:lpstr>3. Marktwert</vt:lpstr>
      <vt:lpstr>3. Marktwert</vt:lpstr>
      <vt:lpstr>3. Marktwert</vt:lpstr>
      <vt:lpstr>3. Marktwert</vt:lpstr>
      <vt:lpstr>4. Objektivierter Unternehmenswert</vt:lpstr>
      <vt:lpstr>4. Objektivierter Unternehmenswert</vt:lpstr>
      <vt:lpstr>4. Objektivierter Unternehmenswert</vt:lpstr>
      <vt:lpstr>4. Objektivierter Unternehmenswert</vt:lpstr>
      <vt:lpstr>4. Objektivierter Unternehmenswert</vt:lpstr>
      <vt:lpstr>5. Gleichgewichtsmodell des IDW</vt:lpstr>
      <vt:lpstr>5. Gleichgewichtsmodell des IDW</vt:lpstr>
      <vt:lpstr>5. Gleichgewichtsmodell des IDW</vt:lpstr>
      <vt:lpstr>6. Identitätsbedingungen</vt:lpstr>
      <vt:lpstr>7. Schlussfolgerungen und Thesen</vt:lpstr>
      <vt:lpstr>7. Schlussfolgerungen und Thesen</vt:lpstr>
      <vt:lpstr>Literaturhinweise</vt:lpstr>
      <vt:lpstr>PowerPoint-Präsentation</vt:lpstr>
    </vt:vector>
  </TitlesOfParts>
  <Company>BDO Graz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Lafer, Katharina</dc:creator>
  <cp:lastModifiedBy>Rabel, Klaus</cp:lastModifiedBy>
  <cp:revision>77</cp:revision>
  <cp:lastPrinted>2022-03-29T07:39:09Z</cp:lastPrinted>
  <dcterms:created xsi:type="dcterms:W3CDTF">2022-03-07T08:23:14Z</dcterms:created>
  <dcterms:modified xsi:type="dcterms:W3CDTF">2022-03-29T07:48:49Z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2016-12-22T00:00:00Z</vt:filetime>
  </property>
  <property fmtid="{D5CDD505-2E9C-101B-9397-08002B2CF9AE}" pid="3" name="Creator">
    <vt:lpwstr>Adobe InDesign CS6 (Macintosh)</vt:lpwstr>
  </property>
  <property fmtid="{D5CDD505-2E9C-101B-9397-08002B2CF9AE}" pid="4" name="LastSaved">
    <vt:filetime>2016-12-22T00:00:00Z</vt:filetime>
  </property>
</Properties>
</file>